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59"/>
  </p:notesMasterIdLst>
  <p:sldIdLst>
    <p:sldId id="328" r:id="rId3"/>
    <p:sldId id="359" r:id="rId4"/>
    <p:sldId id="419" r:id="rId5"/>
    <p:sldId id="1034" r:id="rId6"/>
    <p:sldId id="1007" r:id="rId7"/>
    <p:sldId id="2141412564" r:id="rId8"/>
    <p:sldId id="2141412579" r:id="rId9"/>
    <p:sldId id="1202" r:id="rId10"/>
    <p:sldId id="1203" r:id="rId11"/>
    <p:sldId id="1204" r:id="rId12"/>
    <p:sldId id="1205" r:id="rId13"/>
    <p:sldId id="1206" r:id="rId14"/>
    <p:sldId id="1207" r:id="rId15"/>
    <p:sldId id="1208" r:id="rId16"/>
    <p:sldId id="1209" r:id="rId17"/>
    <p:sldId id="1210" r:id="rId18"/>
    <p:sldId id="1211" r:id="rId19"/>
    <p:sldId id="1212" r:id="rId20"/>
    <p:sldId id="2141412580" r:id="rId21"/>
    <p:sldId id="2141412581" r:id="rId22"/>
    <p:sldId id="1219" r:id="rId23"/>
    <p:sldId id="1247" r:id="rId24"/>
    <p:sldId id="1248" r:id="rId25"/>
    <p:sldId id="1249" r:id="rId26"/>
    <p:sldId id="1221" r:id="rId27"/>
    <p:sldId id="2141412563" r:id="rId28"/>
    <p:sldId id="1232" r:id="rId29"/>
    <p:sldId id="1233" r:id="rId30"/>
    <p:sldId id="1234" r:id="rId31"/>
    <p:sldId id="677" r:id="rId32"/>
    <p:sldId id="959" r:id="rId33"/>
    <p:sldId id="2141412562" r:id="rId34"/>
    <p:sldId id="1194" r:id="rId35"/>
    <p:sldId id="1195" r:id="rId36"/>
    <p:sldId id="1196" r:id="rId37"/>
    <p:sldId id="1197" r:id="rId38"/>
    <p:sldId id="2141412596" r:id="rId39"/>
    <p:sldId id="2141412582" r:id="rId40"/>
    <p:sldId id="2141412583" r:id="rId41"/>
    <p:sldId id="2141412584" r:id="rId42"/>
    <p:sldId id="1062" r:id="rId43"/>
    <p:sldId id="1133" r:id="rId44"/>
    <p:sldId id="2141412590" r:id="rId45"/>
    <p:sldId id="2141412591" r:id="rId46"/>
    <p:sldId id="2141412592" r:id="rId47"/>
    <p:sldId id="2141412593" r:id="rId48"/>
    <p:sldId id="2141412589" r:id="rId49"/>
    <p:sldId id="2141412585" r:id="rId50"/>
    <p:sldId id="2141412586" r:id="rId51"/>
    <p:sldId id="2141412587" r:id="rId52"/>
    <p:sldId id="1251" r:id="rId53"/>
    <p:sldId id="1077" r:id="rId54"/>
    <p:sldId id="1078" r:id="rId55"/>
    <p:sldId id="1079" r:id="rId56"/>
    <p:sldId id="914" r:id="rId57"/>
    <p:sldId id="915" r:id="rId58"/>
  </p:sldIdLst>
  <p:sldSz cx="9144000" cy="6858000" type="screen4x3"/>
  <p:notesSz cx="6934200" cy="100965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F"/>
    <a:srgbClr val="FF0000"/>
    <a:srgbClr val="636466"/>
    <a:srgbClr val="E78503"/>
    <a:srgbClr val="AD0F1E"/>
    <a:srgbClr val="CC3300"/>
    <a:srgbClr val="BF1122"/>
    <a:srgbClr val="F2F95D"/>
    <a:srgbClr val="BC032D"/>
    <a:srgbClr val="EE4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8" autoAdjust="0"/>
    <p:restoredTop sz="94635" autoAdjust="0"/>
  </p:normalViewPr>
  <p:slideViewPr>
    <p:cSldViewPr snapToGrid="0">
      <p:cViewPr varScale="1">
        <p:scale>
          <a:sx n="58" d="100"/>
          <a:sy n="58" d="100"/>
        </p:scale>
        <p:origin x="1492"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38AF5-D387-47B9-9FF1-5000083590C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cs-CZ"/>
        </a:p>
      </dgm:t>
    </dgm:pt>
    <dgm:pt modelId="{963CEE93-AF44-45F5-9744-7430B21B8691}">
      <dgm:prSet phldrT="[Text]" phldr="1"/>
      <dgm:spPr>
        <a:solidFill>
          <a:srgbClr val="0070C0"/>
        </a:solidFill>
        <a:ln>
          <a:noFill/>
          <a:prstDash val="lgDashDot"/>
        </a:ln>
      </dgm:spPr>
      <dgm:t>
        <a:bodyPr/>
        <a:lstStyle/>
        <a:p>
          <a:endParaRPr lang="cs-CZ" dirty="0"/>
        </a:p>
      </dgm:t>
    </dgm:pt>
    <dgm:pt modelId="{D716EF22-184E-440D-831D-081DBB894B55}" type="parTrans" cxnId="{3C424EF0-2C52-4677-B219-FE3DCB7FA572}">
      <dgm:prSet/>
      <dgm:spPr/>
      <dgm:t>
        <a:bodyPr/>
        <a:lstStyle/>
        <a:p>
          <a:endParaRPr lang="cs-CZ"/>
        </a:p>
      </dgm:t>
    </dgm:pt>
    <dgm:pt modelId="{613C9A32-5EAC-4B4B-85F6-0B53FCB395B6}" type="sibTrans" cxnId="{3C424EF0-2C52-4677-B219-FE3DCB7FA572}">
      <dgm:prSet/>
      <dgm:spPr/>
      <dgm:t>
        <a:bodyPr/>
        <a:lstStyle/>
        <a:p>
          <a:endParaRPr lang="cs-CZ"/>
        </a:p>
      </dgm:t>
    </dgm:pt>
    <dgm:pt modelId="{43F71BBB-15D5-432B-BD24-782A328E86EF}">
      <dgm:prSet phldrT="[Text]" phldr="1"/>
      <dgm:spPr>
        <a:solidFill>
          <a:srgbClr val="0070C0"/>
        </a:solidFill>
        <a:ln>
          <a:noFill/>
          <a:prstDash val="lgDashDot"/>
        </a:ln>
      </dgm:spPr>
      <dgm:t>
        <a:bodyPr/>
        <a:lstStyle/>
        <a:p>
          <a:endParaRPr lang="cs-CZ"/>
        </a:p>
      </dgm:t>
    </dgm:pt>
    <dgm:pt modelId="{E0799421-6FAF-4804-9428-0B0B5C89FC58}" type="parTrans" cxnId="{10E59587-BE59-49DD-A20A-82AA60B14ADE}">
      <dgm:prSet/>
      <dgm:spPr/>
      <dgm:t>
        <a:bodyPr/>
        <a:lstStyle/>
        <a:p>
          <a:endParaRPr lang="cs-CZ"/>
        </a:p>
      </dgm:t>
    </dgm:pt>
    <dgm:pt modelId="{146C6732-8FA1-498B-8724-BEB4F459B085}" type="sibTrans" cxnId="{10E59587-BE59-49DD-A20A-82AA60B14ADE}">
      <dgm:prSet/>
      <dgm:spPr/>
      <dgm:t>
        <a:bodyPr/>
        <a:lstStyle/>
        <a:p>
          <a:endParaRPr lang="cs-CZ"/>
        </a:p>
      </dgm:t>
    </dgm:pt>
    <dgm:pt modelId="{9581812E-BBF2-499F-846C-8E6D29AA84D2}">
      <dgm:prSet phldrT="[Text]" phldr="1"/>
      <dgm:spPr>
        <a:solidFill>
          <a:srgbClr val="0070C0"/>
        </a:solidFill>
        <a:ln>
          <a:noFill/>
          <a:prstDash val="lgDashDot"/>
        </a:ln>
      </dgm:spPr>
      <dgm:t>
        <a:bodyPr/>
        <a:lstStyle/>
        <a:p>
          <a:endParaRPr lang="cs-CZ"/>
        </a:p>
      </dgm:t>
    </dgm:pt>
    <dgm:pt modelId="{F76A4007-D71A-4809-B8D7-D21D51B4FA80}" type="parTrans" cxnId="{4709B02A-6203-464A-89AD-74DF3A31F888}">
      <dgm:prSet/>
      <dgm:spPr/>
      <dgm:t>
        <a:bodyPr/>
        <a:lstStyle/>
        <a:p>
          <a:endParaRPr lang="cs-CZ"/>
        </a:p>
      </dgm:t>
    </dgm:pt>
    <dgm:pt modelId="{2E3ECE1C-F48C-414B-9AD7-C226DAB88AE5}" type="sibTrans" cxnId="{4709B02A-6203-464A-89AD-74DF3A31F888}">
      <dgm:prSet/>
      <dgm:spPr/>
      <dgm:t>
        <a:bodyPr/>
        <a:lstStyle/>
        <a:p>
          <a:endParaRPr lang="cs-CZ"/>
        </a:p>
      </dgm:t>
    </dgm:pt>
    <dgm:pt modelId="{E56BF907-DD91-4538-9AC9-FAB032C90F5A}">
      <dgm:prSet phldrT="[Text]" phldr="1"/>
      <dgm:spPr>
        <a:solidFill>
          <a:srgbClr val="0070C0"/>
        </a:solidFill>
        <a:ln>
          <a:noFill/>
          <a:prstDash val="lgDashDot"/>
        </a:ln>
      </dgm:spPr>
      <dgm:t>
        <a:bodyPr/>
        <a:lstStyle/>
        <a:p>
          <a:endParaRPr lang="cs-CZ"/>
        </a:p>
      </dgm:t>
    </dgm:pt>
    <dgm:pt modelId="{9C5CB751-EA80-48B6-9AEE-13D3C0C1B5F9}" type="parTrans" cxnId="{D79482FA-573E-4F69-97F2-02B326FFA9D1}">
      <dgm:prSet/>
      <dgm:spPr/>
      <dgm:t>
        <a:bodyPr/>
        <a:lstStyle/>
        <a:p>
          <a:endParaRPr lang="cs-CZ"/>
        </a:p>
      </dgm:t>
    </dgm:pt>
    <dgm:pt modelId="{7356053D-6A56-4692-AA3F-651D7442AB9E}" type="sibTrans" cxnId="{D79482FA-573E-4F69-97F2-02B326FFA9D1}">
      <dgm:prSet/>
      <dgm:spPr/>
      <dgm:t>
        <a:bodyPr/>
        <a:lstStyle/>
        <a:p>
          <a:endParaRPr lang="cs-CZ"/>
        </a:p>
      </dgm:t>
    </dgm:pt>
    <dgm:pt modelId="{84F38505-EC1F-4350-8EA0-78421DCE36E7}" type="pres">
      <dgm:prSet presAssocID="{1FB38AF5-D387-47B9-9FF1-5000083590CF}" presName="cycleMatrixDiagram" presStyleCnt="0">
        <dgm:presLayoutVars>
          <dgm:chMax val="1"/>
          <dgm:dir/>
          <dgm:animLvl val="lvl"/>
          <dgm:resizeHandles val="exact"/>
        </dgm:presLayoutVars>
      </dgm:prSet>
      <dgm:spPr/>
    </dgm:pt>
    <dgm:pt modelId="{463DA151-F21E-4C7B-81D4-A30CE6B97354}" type="pres">
      <dgm:prSet presAssocID="{1FB38AF5-D387-47B9-9FF1-5000083590CF}" presName="children" presStyleCnt="0"/>
      <dgm:spPr/>
    </dgm:pt>
    <dgm:pt modelId="{3D3CB82A-DA79-4767-B77D-E5E9302C231E}" type="pres">
      <dgm:prSet presAssocID="{1FB38AF5-D387-47B9-9FF1-5000083590CF}" presName="childPlaceholder" presStyleCnt="0"/>
      <dgm:spPr/>
    </dgm:pt>
    <dgm:pt modelId="{A61A3502-9FB8-4B1C-A443-4CDB2639BEB9}" type="pres">
      <dgm:prSet presAssocID="{1FB38AF5-D387-47B9-9FF1-5000083590CF}" presName="circle" presStyleCnt="0"/>
      <dgm:spPr/>
    </dgm:pt>
    <dgm:pt modelId="{FFB211CA-B5A1-4D8A-8242-E82374DDBF86}" type="pres">
      <dgm:prSet presAssocID="{1FB38AF5-D387-47B9-9FF1-5000083590CF}" presName="quadrant1" presStyleLbl="node1" presStyleIdx="0" presStyleCnt="4" custScaleY="101598" custLinFactNeighborX="-6040" custLinFactNeighborY="241">
        <dgm:presLayoutVars>
          <dgm:chMax val="1"/>
          <dgm:bulletEnabled val="1"/>
        </dgm:presLayoutVars>
      </dgm:prSet>
      <dgm:spPr/>
    </dgm:pt>
    <dgm:pt modelId="{C98E8BED-D28B-41DC-9C6B-92F09E6AAB73}" type="pres">
      <dgm:prSet presAssocID="{1FB38AF5-D387-47B9-9FF1-5000083590CF}" presName="quadrant2" presStyleLbl="node1" presStyleIdx="1" presStyleCnt="4" custLinFactNeighborX="-11113" custLinFactNeighborY="-604">
        <dgm:presLayoutVars>
          <dgm:chMax val="1"/>
          <dgm:bulletEnabled val="1"/>
        </dgm:presLayoutVars>
      </dgm:prSet>
      <dgm:spPr/>
    </dgm:pt>
    <dgm:pt modelId="{BCCB9B75-248B-47DD-9A84-E42E2A7F06E7}" type="pres">
      <dgm:prSet presAssocID="{1FB38AF5-D387-47B9-9FF1-5000083590CF}" presName="quadrant3" presStyleLbl="node1" presStyleIdx="2" presStyleCnt="4" custLinFactNeighborX="-10872" custLinFactNeighborY="-5314">
        <dgm:presLayoutVars>
          <dgm:chMax val="1"/>
          <dgm:bulletEnabled val="1"/>
        </dgm:presLayoutVars>
      </dgm:prSet>
      <dgm:spPr/>
    </dgm:pt>
    <dgm:pt modelId="{1202B934-30A6-4089-9517-57BA78AEE560}" type="pres">
      <dgm:prSet presAssocID="{1FB38AF5-D387-47B9-9FF1-5000083590CF}" presName="quadrant4" presStyleLbl="node1" presStyleIdx="3" presStyleCnt="4" custLinFactNeighborX="-5799" custLinFactNeighborY="-5314">
        <dgm:presLayoutVars>
          <dgm:chMax val="1"/>
          <dgm:bulletEnabled val="1"/>
        </dgm:presLayoutVars>
      </dgm:prSet>
      <dgm:spPr/>
    </dgm:pt>
    <dgm:pt modelId="{6E650CE4-15DD-4296-8C4D-EE3D55111843}" type="pres">
      <dgm:prSet presAssocID="{1FB38AF5-D387-47B9-9FF1-5000083590CF}" presName="quadrantPlaceholder" presStyleCnt="0"/>
      <dgm:spPr/>
    </dgm:pt>
    <dgm:pt modelId="{C888408F-C90E-48BF-ADB6-1EA5AC29340C}" type="pres">
      <dgm:prSet presAssocID="{1FB38AF5-D387-47B9-9FF1-5000083590CF}" presName="center1" presStyleLbl="fgShp" presStyleIdx="0" presStyleCnt="2" custLinFactNeighborY="-2013"/>
      <dgm:spPr>
        <a:noFill/>
        <a:ln>
          <a:noFill/>
        </a:ln>
      </dgm:spPr>
    </dgm:pt>
    <dgm:pt modelId="{A6DFE023-78DD-4462-B7FA-4144F1474406}" type="pres">
      <dgm:prSet presAssocID="{1FB38AF5-D387-47B9-9FF1-5000083590CF}" presName="center2" presStyleLbl="fgShp" presStyleIdx="1" presStyleCnt="2" custLinFactNeighborY="-2013"/>
      <dgm:spPr>
        <a:noFill/>
        <a:ln>
          <a:noFill/>
        </a:ln>
      </dgm:spPr>
    </dgm:pt>
  </dgm:ptLst>
  <dgm:cxnLst>
    <dgm:cxn modelId="{4709B02A-6203-464A-89AD-74DF3A31F888}" srcId="{1FB38AF5-D387-47B9-9FF1-5000083590CF}" destId="{9581812E-BBF2-499F-846C-8E6D29AA84D2}" srcOrd="2" destOrd="0" parTransId="{F76A4007-D71A-4809-B8D7-D21D51B4FA80}" sibTransId="{2E3ECE1C-F48C-414B-9AD7-C226DAB88AE5}"/>
    <dgm:cxn modelId="{2457C32F-8553-4FE3-8372-357B853839EA}" type="presOf" srcId="{E56BF907-DD91-4538-9AC9-FAB032C90F5A}" destId="{1202B934-30A6-4089-9517-57BA78AEE560}" srcOrd="0" destOrd="0" presId="urn:microsoft.com/office/officeart/2005/8/layout/cycle4"/>
    <dgm:cxn modelId="{FAAC1A6A-9F8B-4384-A75A-FFDA3245C3E9}" type="presOf" srcId="{963CEE93-AF44-45F5-9744-7430B21B8691}" destId="{FFB211CA-B5A1-4D8A-8242-E82374DDBF86}" srcOrd="0" destOrd="0" presId="urn:microsoft.com/office/officeart/2005/8/layout/cycle4"/>
    <dgm:cxn modelId="{93641274-670D-4573-921E-1DBF4915CBFF}" type="presOf" srcId="{9581812E-BBF2-499F-846C-8E6D29AA84D2}" destId="{BCCB9B75-248B-47DD-9A84-E42E2A7F06E7}" srcOrd="0" destOrd="0" presId="urn:microsoft.com/office/officeart/2005/8/layout/cycle4"/>
    <dgm:cxn modelId="{10E59587-BE59-49DD-A20A-82AA60B14ADE}" srcId="{1FB38AF5-D387-47B9-9FF1-5000083590CF}" destId="{43F71BBB-15D5-432B-BD24-782A328E86EF}" srcOrd="1" destOrd="0" parTransId="{E0799421-6FAF-4804-9428-0B0B5C89FC58}" sibTransId="{146C6732-8FA1-498B-8724-BEB4F459B085}"/>
    <dgm:cxn modelId="{3E5924AA-ABA4-4927-B46F-6D59078E11B8}" type="presOf" srcId="{43F71BBB-15D5-432B-BD24-782A328E86EF}" destId="{C98E8BED-D28B-41DC-9C6B-92F09E6AAB73}" srcOrd="0" destOrd="0" presId="urn:microsoft.com/office/officeart/2005/8/layout/cycle4"/>
    <dgm:cxn modelId="{20D235B8-EF3A-445C-A8C0-594FD07D960D}" type="presOf" srcId="{1FB38AF5-D387-47B9-9FF1-5000083590CF}" destId="{84F38505-EC1F-4350-8EA0-78421DCE36E7}" srcOrd="0" destOrd="0" presId="urn:microsoft.com/office/officeart/2005/8/layout/cycle4"/>
    <dgm:cxn modelId="{3C424EF0-2C52-4677-B219-FE3DCB7FA572}" srcId="{1FB38AF5-D387-47B9-9FF1-5000083590CF}" destId="{963CEE93-AF44-45F5-9744-7430B21B8691}" srcOrd="0" destOrd="0" parTransId="{D716EF22-184E-440D-831D-081DBB894B55}" sibTransId="{613C9A32-5EAC-4B4B-85F6-0B53FCB395B6}"/>
    <dgm:cxn modelId="{D79482FA-573E-4F69-97F2-02B326FFA9D1}" srcId="{1FB38AF5-D387-47B9-9FF1-5000083590CF}" destId="{E56BF907-DD91-4538-9AC9-FAB032C90F5A}" srcOrd="3" destOrd="0" parTransId="{9C5CB751-EA80-48B6-9AEE-13D3C0C1B5F9}" sibTransId="{7356053D-6A56-4692-AA3F-651D7442AB9E}"/>
    <dgm:cxn modelId="{B5FD657E-2754-4F2C-BD7E-27E3F8CC33DD}" type="presParOf" srcId="{84F38505-EC1F-4350-8EA0-78421DCE36E7}" destId="{463DA151-F21E-4C7B-81D4-A30CE6B97354}" srcOrd="0" destOrd="0" presId="urn:microsoft.com/office/officeart/2005/8/layout/cycle4"/>
    <dgm:cxn modelId="{D514EF71-75FA-4B1E-92A5-67AB650772C0}" type="presParOf" srcId="{463DA151-F21E-4C7B-81D4-A30CE6B97354}" destId="{3D3CB82A-DA79-4767-B77D-E5E9302C231E}" srcOrd="0" destOrd="0" presId="urn:microsoft.com/office/officeart/2005/8/layout/cycle4"/>
    <dgm:cxn modelId="{51CA90AE-2388-4EAC-8C09-54C9C3C57064}" type="presParOf" srcId="{84F38505-EC1F-4350-8EA0-78421DCE36E7}" destId="{A61A3502-9FB8-4B1C-A443-4CDB2639BEB9}" srcOrd="1" destOrd="0" presId="urn:microsoft.com/office/officeart/2005/8/layout/cycle4"/>
    <dgm:cxn modelId="{CABE0F75-3CAD-4DF3-AE89-14CDC4299F9F}" type="presParOf" srcId="{A61A3502-9FB8-4B1C-A443-4CDB2639BEB9}" destId="{FFB211CA-B5A1-4D8A-8242-E82374DDBF86}" srcOrd="0" destOrd="0" presId="urn:microsoft.com/office/officeart/2005/8/layout/cycle4"/>
    <dgm:cxn modelId="{214797B1-F131-405B-874E-D01EB1A18556}" type="presParOf" srcId="{A61A3502-9FB8-4B1C-A443-4CDB2639BEB9}" destId="{C98E8BED-D28B-41DC-9C6B-92F09E6AAB73}" srcOrd="1" destOrd="0" presId="urn:microsoft.com/office/officeart/2005/8/layout/cycle4"/>
    <dgm:cxn modelId="{C364846C-993C-4E33-A608-91FDE5946069}" type="presParOf" srcId="{A61A3502-9FB8-4B1C-A443-4CDB2639BEB9}" destId="{BCCB9B75-248B-47DD-9A84-E42E2A7F06E7}" srcOrd="2" destOrd="0" presId="urn:microsoft.com/office/officeart/2005/8/layout/cycle4"/>
    <dgm:cxn modelId="{6CCD6F7C-297A-438A-9E4B-805B91702856}" type="presParOf" srcId="{A61A3502-9FB8-4B1C-A443-4CDB2639BEB9}" destId="{1202B934-30A6-4089-9517-57BA78AEE560}" srcOrd="3" destOrd="0" presId="urn:microsoft.com/office/officeart/2005/8/layout/cycle4"/>
    <dgm:cxn modelId="{37F8F63A-D8EE-4D75-B86B-C728FACDAEC6}" type="presParOf" srcId="{A61A3502-9FB8-4B1C-A443-4CDB2639BEB9}" destId="{6E650CE4-15DD-4296-8C4D-EE3D55111843}" srcOrd="4" destOrd="0" presId="urn:microsoft.com/office/officeart/2005/8/layout/cycle4"/>
    <dgm:cxn modelId="{449F4724-2FA6-4C69-A7D4-86E18B3BDA1A}" type="presParOf" srcId="{84F38505-EC1F-4350-8EA0-78421DCE36E7}" destId="{C888408F-C90E-48BF-ADB6-1EA5AC29340C}" srcOrd="2" destOrd="0" presId="urn:microsoft.com/office/officeart/2005/8/layout/cycle4"/>
    <dgm:cxn modelId="{08FAA157-074C-42F3-9FBE-43BAF207A11B}" type="presParOf" srcId="{84F38505-EC1F-4350-8EA0-78421DCE36E7}" destId="{A6DFE023-78DD-4462-B7FA-4144F1474406}"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38AF5-D387-47B9-9FF1-5000083590C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cs-CZ"/>
        </a:p>
      </dgm:t>
    </dgm:pt>
    <dgm:pt modelId="{963CEE93-AF44-45F5-9744-7430B21B8691}">
      <dgm:prSet phldrT="[Text]" custT="1"/>
      <dgm:spPr>
        <a:solidFill>
          <a:srgbClr val="CC3300"/>
        </a:solidFill>
        <a:ln>
          <a:noFill/>
          <a:prstDash val="lgDashDot"/>
        </a:ln>
      </dgm:spPr>
      <dgm:t>
        <a:bodyPr/>
        <a:lstStyle/>
        <a:p>
          <a:r>
            <a:rPr lang="cs-CZ" sz="1800" dirty="0">
              <a:solidFill>
                <a:schemeClr val="bg1"/>
              </a:solidFill>
            </a:rPr>
            <a:t>Lék A</a:t>
          </a:r>
        </a:p>
      </dgm:t>
    </dgm:pt>
    <dgm:pt modelId="{D716EF22-184E-440D-831D-081DBB894B55}" type="parTrans" cxnId="{3C424EF0-2C52-4677-B219-FE3DCB7FA572}">
      <dgm:prSet/>
      <dgm:spPr/>
      <dgm:t>
        <a:bodyPr/>
        <a:lstStyle/>
        <a:p>
          <a:endParaRPr lang="cs-CZ"/>
        </a:p>
      </dgm:t>
    </dgm:pt>
    <dgm:pt modelId="{613C9A32-5EAC-4B4B-85F6-0B53FCB395B6}" type="sibTrans" cxnId="{3C424EF0-2C52-4677-B219-FE3DCB7FA572}">
      <dgm:prSet/>
      <dgm:spPr/>
      <dgm:t>
        <a:bodyPr/>
        <a:lstStyle/>
        <a:p>
          <a:endParaRPr lang="cs-CZ"/>
        </a:p>
      </dgm:t>
    </dgm:pt>
    <dgm:pt modelId="{43F71BBB-15D5-432B-BD24-782A328E86EF}">
      <dgm:prSet phldrT="[Text]" custT="1"/>
      <dgm:spPr>
        <a:solidFill>
          <a:srgbClr val="00B0F0"/>
        </a:solidFill>
        <a:ln>
          <a:noFill/>
          <a:prstDash val="lgDashDot"/>
        </a:ln>
      </dgm:spPr>
      <dgm:t>
        <a:bodyPr/>
        <a:lstStyle/>
        <a:p>
          <a:r>
            <a:rPr lang="cs-CZ" sz="1800" dirty="0">
              <a:solidFill>
                <a:schemeClr val="bg1"/>
              </a:solidFill>
            </a:rPr>
            <a:t>Lék B</a:t>
          </a:r>
        </a:p>
      </dgm:t>
    </dgm:pt>
    <dgm:pt modelId="{E0799421-6FAF-4804-9428-0B0B5C89FC58}" type="parTrans" cxnId="{10E59587-BE59-49DD-A20A-82AA60B14ADE}">
      <dgm:prSet/>
      <dgm:spPr/>
      <dgm:t>
        <a:bodyPr/>
        <a:lstStyle/>
        <a:p>
          <a:endParaRPr lang="cs-CZ"/>
        </a:p>
      </dgm:t>
    </dgm:pt>
    <dgm:pt modelId="{146C6732-8FA1-498B-8724-BEB4F459B085}" type="sibTrans" cxnId="{10E59587-BE59-49DD-A20A-82AA60B14ADE}">
      <dgm:prSet/>
      <dgm:spPr/>
      <dgm:t>
        <a:bodyPr/>
        <a:lstStyle/>
        <a:p>
          <a:endParaRPr lang="cs-CZ"/>
        </a:p>
      </dgm:t>
    </dgm:pt>
    <dgm:pt modelId="{9581812E-BBF2-499F-846C-8E6D29AA84D2}">
      <dgm:prSet phldrT="[Text]" phldr="1"/>
      <dgm:spPr>
        <a:solidFill>
          <a:srgbClr val="00B0F0"/>
        </a:solidFill>
        <a:ln>
          <a:noFill/>
          <a:prstDash val="lgDashDot"/>
        </a:ln>
      </dgm:spPr>
      <dgm:t>
        <a:bodyPr/>
        <a:lstStyle/>
        <a:p>
          <a:endParaRPr lang="cs-CZ"/>
        </a:p>
      </dgm:t>
    </dgm:pt>
    <dgm:pt modelId="{F76A4007-D71A-4809-B8D7-D21D51B4FA80}" type="parTrans" cxnId="{4709B02A-6203-464A-89AD-74DF3A31F888}">
      <dgm:prSet/>
      <dgm:spPr/>
      <dgm:t>
        <a:bodyPr/>
        <a:lstStyle/>
        <a:p>
          <a:endParaRPr lang="cs-CZ"/>
        </a:p>
      </dgm:t>
    </dgm:pt>
    <dgm:pt modelId="{2E3ECE1C-F48C-414B-9AD7-C226DAB88AE5}" type="sibTrans" cxnId="{4709B02A-6203-464A-89AD-74DF3A31F888}">
      <dgm:prSet/>
      <dgm:spPr/>
      <dgm:t>
        <a:bodyPr/>
        <a:lstStyle/>
        <a:p>
          <a:endParaRPr lang="cs-CZ"/>
        </a:p>
      </dgm:t>
    </dgm:pt>
    <dgm:pt modelId="{E56BF907-DD91-4538-9AC9-FAB032C90F5A}">
      <dgm:prSet phldrT="[Text]" phldr="1"/>
      <dgm:spPr>
        <a:solidFill>
          <a:srgbClr val="CC3300"/>
        </a:solidFill>
        <a:ln>
          <a:noFill/>
          <a:prstDash val="lgDashDot"/>
        </a:ln>
      </dgm:spPr>
      <dgm:t>
        <a:bodyPr/>
        <a:lstStyle/>
        <a:p>
          <a:endParaRPr lang="cs-CZ"/>
        </a:p>
      </dgm:t>
    </dgm:pt>
    <dgm:pt modelId="{9C5CB751-EA80-48B6-9AEE-13D3C0C1B5F9}" type="parTrans" cxnId="{D79482FA-573E-4F69-97F2-02B326FFA9D1}">
      <dgm:prSet/>
      <dgm:spPr/>
      <dgm:t>
        <a:bodyPr/>
        <a:lstStyle/>
        <a:p>
          <a:endParaRPr lang="cs-CZ"/>
        </a:p>
      </dgm:t>
    </dgm:pt>
    <dgm:pt modelId="{7356053D-6A56-4692-AA3F-651D7442AB9E}" type="sibTrans" cxnId="{D79482FA-573E-4F69-97F2-02B326FFA9D1}">
      <dgm:prSet/>
      <dgm:spPr/>
      <dgm:t>
        <a:bodyPr/>
        <a:lstStyle/>
        <a:p>
          <a:endParaRPr lang="cs-CZ"/>
        </a:p>
      </dgm:t>
    </dgm:pt>
    <dgm:pt modelId="{84F38505-EC1F-4350-8EA0-78421DCE36E7}" type="pres">
      <dgm:prSet presAssocID="{1FB38AF5-D387-47B9-9FF1-5000083590CF}" presName="cycleMatrixDiagram" presStyleCnt="0">
        <dgm:presLayoutVars>
          <dgm:chMax val="1"/>
          <dgm:dir/>
          <dgm:animLvl val="lvl"/>
          <dgm:resizeHandles val="exact"/>
        </dgm:presLayoutVars>
      </dgm:prSet>
      <dgm:spPr/>
    </dgm:pt>
    <dgm:pt modelId="{463DA151-F21E-4C7B-81D4-A30CE6B97354}" type="pres">
      <dgm:prSet presAssocID="{1FB38AF5-D387-47B9-9FF1-5000083590CF}" presName="children" presStyleCnt="0"/>
      <dgm:spPr/>
    </dgm:pt>
    <dgm:pt modelId="{3D3CB82A-DA79-4767-B77D-E5E9302C231E}" type="pres">
      <dgm:prSet presAssocID="{1FB38AF5-D387-47B9-9FF1-5000083590CF}" presName="childPlaceholder" presStyleCnt="0"/>
      <dgm:spPr/>
    </dgm:pt>
    <dgm:pt modelId="{A61A3502-9FB8-4B1C-A443-4CDB2639BEB9}" type="pres">
      <dgm:prSet presAssocID="{1FB38AF5-D387-47B9-9FF1-5000083590CF}" presName="circle" presStyleCnt="0"/>
      <dgm:spPr/>
    </dgm:pt>
    <dgm:pt modelId="{FFB211CA-B5A1-4D8A-8242-E82374DDBF86}" type="pres">
      <dgm:prSet presAssocID="{1FB38AF5-D387-47B9-9FF1-5000083590CF}" presName="quadrant1" presStyleLbl="node1" presStyleIdx="0" presStyleCnt="4" custScaleY="101598" custLinFactNeighborX="-6040" custLinFactNeighborY="-604">
        <dgm:presLayoutVars>
          <dgm:chMax val="1"/>
          <dgm:bulletEnabled val="1"/>
        </dgm:presLayoutVars>
      </dgm:prSet>
      <dgm:spPr/>
    </dgm:pt>
    <dgm:pt modelId="{C98E8BED-D28B-41DC-9C6B-92F09E6AAB73}" type="pres">
      <dgm:prSet presAssocID="{1FB38AF5-D387-47B9-9FF1-5000083590CF}" presName="quadrant2" presStyleLbl="node1" presStyleIdx="1" presStyleCnt="4" custLinFactNeighborX="-10268" custLinFactNeighborY="-604">
        <dgm:presLayoutVars>
          <dgm:chMax val="1"/>
          <dgm:bulletEnabled val="1"/>
        </dgm:presLayoutVars>
      </dgm:prSet>
      <dgm:spPr/>
    </dgm:pt>
    <dgm:pt modelId="{BCCB9B75-248B-47DD-9A84-E42E2A7F06E7}" type="pres">
      <dgm:prSet presAssocID="{1FB38AF5-D387-47B9-9FF1-5000083590CF}" presName="quadrant3" presStyleLbl="node1" presStyleIdx="2" presStyleCnt="4" custLinFactNeighborX="-10027" custLinFactNeighborY="-6159">
        <dgm:presLayoutVars>
          <dgm:chMax val="1"/>
          <dgm:bulletEnabled val="1"/>
        </dgm:presLayoutVars>
      </dgm:prSet>
      <dgm:spPr/>
    </dgm:pt>
    <dgm:pt modelId="{1202B934-30A6-4089-9517-57BA78AEE560}" type="pres">
      <dgm:prSet presAssocID="{1FB38AF5-D387-47B9-9FF1-5000083590CF}" presName="quadrant4" presStyleLbl="node1" presStyleIdx="3" presStyleCnt="4" custScaleY="99304" custLinFactNeighborX="-6644" custLinFactNeighborY="-7004">
        <dgm:presLayoutVars>
          <dgm:chMax val="1"/>
          <dgm:bulletEnabled val="1"/>
        </dgm:presLayoutVars>
      </dgm:prSet>
      <dgm:spPr/>
    </dgm:pt>
    <dgm:pt modelId="{6E650CE4-15DD-4296-8C4D-EE3D55111843}" type="pres">
      <dgm:prSet presAssocID="{1FB38AF5-D387-47B9-9FF1-5000083590CF}" presName="quadrantPlaceholder" presStyleCnt="0"/>
      <dgm:spPr/>
    </dgm:pt>
    <dgm:pt modelId="{C888408F-C90E-48BF-ADB6-1EA5AC29340C}" type="pres">
      <dgm:prSet presAssocID="{1FB38AF5-D387-47B9-9FF1-5000083590CF}" presName="center1" presStyleLbl="fgShp" presStyleIdx="0" presStyleCnt="2" custLinFactNeighborY="-2013"/>
      <dgm:spPr>
        <a:noFill/>
        <a:ln>
          <a:noFill/>
        </a:ln>
      </dgm:spPr>
    </dgm:pt>
    <dgm:pt modelId="{A6DFE023-78DD-4462-B7FA-4144F1474406}" type="pres">
      <dgm:prSet presAssocID="{1FB38AF5-D387-47B9-9FF1-5000083590CF}" presName="center2" presStyleLbl="fgShp" presStyleIdx="1" presStyleCnt="2" custLinFactNeighborY="-2013"/>
      <dgm:spPr>
        <a:noFill/>
        <a:ln>
          <a:noFill/>
        </a:ln>
      </dgm:spPr>
    </dgm:pt>
  </dgm:ptLst>
  <dgm:cxnLst>
    <dgm:cxn modelId="{4709B02A-6203-464A-89AD-74DF3A31F888}" srcId="{1FB38AF5-D387-47B9-9FF1-5000083590CF}" destId="{9581812E-BBF2-499F-846C-8E6D29AA84D2}" srcOrd="2" destOrd="0" parTransId="{F76A4007-D71A-4809-B8D7-D21D51B4FA80}" sibTransId="{2E3ECE1C-F48C-414B-9AD7-C226DAB88AE5}"/>
    <dgm:cxn modelId="{B7222F38-677D-4518-AAAE-F33785C4A73C}" type="presOf" srcId="{E56BF907-DD91-4538-9AC9-FAB032C90F5A}" destId="{1202B934-30A6-4089-9517-57BA78AEE560}" srcOrd="0" destOrd="0" presId="urn:microsoft.com/office/officeart/2005/8/layout/cycle4"/>
    <dgm:cxn modelId="{5CE1395E-D1A8-42F0-A71C-33875CCAAFEA}" type="presOf" srcId="{963CEE93-AF44-45F5-9744-7430B21B8691}" destId="{FFB211CA-B5A1-4D8A-8242-E82374DDBF86}" srcOrd="0" destOrd="0" presId="urn:microsoft.com/office/officeart/2005/8/layout/cycle4"/>
    <dgm:cxn modelId="{6793A744-F883-44C9-AB0A-100ECAF09BAA}" type="presOf" srcId="{9581812E-BBF2-499F-846C-8E6D29AA84D2}" destId="{BCCB9B75-248B-47DD-9A84-E42E2A7F06E7}" srcOrd="0" destOrd="0" presId="urn:microsoft.com/office/officeart/2005/8/layout/cycle4"/>
    <dgm:cxn modelId="{10E59587-BE59-49DD-A20A-82AA60B14ADE}" srcId="{1FB38AF5-D387-47B9-9FF1-5000083590CF}" destId="{43F71BBB-15D5-432B-BD24-782A328E86EF}" srcOrd="1" destOrd="0" parTransId="{E0799421-6FAF-4804-9428-0B0B5C89FC58}" sibTransId="{146C6732-8FA1-498B-8724-BEB4F459B085}"/>
    <dgm:cxn modelId="{5AA739A5-135A-4E25-A2D0-E7E5DD330A42}" type="presOf" srcId="{43F71BBB-15D5-432B-BD24-782A328E86EF}" destId="{C98E8BED-D28B-41DC-9C6B-92F09E6AAB73}" srcOrd="0" destOrd="0" presId="urn:microsoft.com/office/officeart/2005/8/layout/cycle4"/>
    <dgm:cxn modelId="{9715F5B0-323C-4C4C-A2F5-419BC55F971B}" type="presOf" srcId="{1FB38AF5-D387-47B9-9FF1-5000083590CF}" destId="{84F38505-EC1F-4350-8EA0-78421DCE36E7}" srcOrd="0" destOrd="0" presId="urn:microsoft.com/office/officeart/2005/8/layout/cycle4"/>
    <dgm:cxn modelId="{3C424EF0-2C52-4677-B219-FE3DCB7FA572}" srcId="{1FB38AF5-D387-47B9-9FF1-5000083590CF}" destId="{963CEE93-AF44-45F5-9744-7430B21B8691}" srcOrd="0" destOrd="0" parTransId="{D716EF22-184E-440D-831D-081DBB894B55}" sibTransId="{613C9A32-5EAC-4B4B-85F6-0B53FCB395B6}"/>
    <dgm:cxn modelId="{D79482FA-573E-4F69-97F2-02B326FFA9D1}" srcId="{1FB38AF5-D387-47B9-9FF1-5000083590CF}" destId="{E56BF907-DD91-4538-9AC9-FAB032C90F5A}" srcOrd="3" destOrd="0" parTransId="{9C5CB751-EA80-48B6-9AEE-13D3C0C1B5F9}" sibTransId="{7356053D-6A56-4692-AA3F-651D7442AB9E}"/>
    <dgm:cxn modelId="{584DD407-9234-454A-9006-47A896A88203}" type="presParOf" srcId="{84F38505-EC1F-4350-8EA0-78421DCE36E7}" destId="{463DA151-F21E-4C7B-81D4-A30CE6B97354}" srcOrd="0" destOrd="0" presId="urn:microsoft.com/office/officeart/2005/8/layout/cycle4"/>
    <dgm:cxn modelId="{1063F886-5A48-45CD-BA00-CCFE92977AA4}" type="presParOf" srcId="{463DA151-F21E-4C7B-81D4-A30CE6B97354}" destId="{3D3CB82A-DA79-4767-B77D-E5E9302C231E}" srcOrd="0" destOrd="0" presId="urn:microsoft.com/office/officeart/2005/8/layout/cycle4"/>
    <dgm:cxn modelId="{CC84DF49-CD9A-4D50-AAC2-ED07D52CA81F}" type="presParOf" srcId="{84F38505-EC1F-4350-8EA0-78421DCE36E7}" destId="{A61A3502-9FB8-4B1C-A443-4CDB2639BEB9}" srcOrd="1" destOrd="0" presId="urn:microsoft.com/office/officeart/2005/8/layout/cycle4"/>
    <dgm:cxn modelId="{1DC28D43-20B2-4967-933A-B9C8F9F2465C}" type="presParOf" srcId="{A61A3502-9FB8-4B1C-A443-4CDB2639BEB9}" destId="{FFB211CA-B5A1-4D8A-8242-E82374DDBF86}" srcOrd="0" destOrd="0" presId="urn:microsoft.com/office/officeart/2005/8/layout/cycle4"/>
    <dgm:cxn modelId="{76122D3B-32C8-438D-AF22-D8D1D0086105}" type="presParOf" srcId="{A61A3502-9FB8-4B1C-A443-4CDB2639BEB9}" destId="{C98E8BED-D28B-41DC-9C6B-92F09E6AAB73}" srcOrd="1" destOrd="0" presId="urn:microsoft.com/office/officeart/2005/8/layout/cycle4"/>
    <dgm:cxn modelId="{A0657C4E-35DD-4F0D-B0F0-6092153629B6}" type="presParOf" srcId="{A61A3502-9FB8-4B1C-A443-4CDB2639BEB9}" destId="{BCCB9B75-248B-47DD-9A84-E42E2A7F06E7}" srcOrd="2" destOrd="0" presId="urn:microsoft.com/office/officeart/2005/8/layout/cycle4"/>
    <dgm:cxn modelId="{A22EA152-4D3C-4BD5-A274-289FBA435073}" type="presParOf" srcId="{A61A3502-9FB8-4B1C-A443-4CDB2639BEB9}" destId="{1202B934-30A6-4089-9517-57BA78AEE560}" srcOrd="3" destOrd="0" presId="urn:microsoft.com/office/officeart/2005/8/layout/cycle4"/>
    <dgm:cxn modelId="{4371DB2F-FFD5-437D-B1F6-BF7698183E2F}" type="presParOf" srcId="{A61A3502-9FB8-4B1C-A443-4CDB2639BEB9}" destId="{6E650CE4-15DD-4296-8C4D-EE3D55111843}" srcOrd="4" destOrd="0" presId="urn:microsoft.com/office/officeart/2005/8/layout/cycle4"/>
    <dgm:cxn modelId="{4C5D3EDE-EB62-4FF3-9EC2-576C481BD28F}" type="presParOf" srcId="{84F38505-EC1F-4350-8EA0-78421DCE36E7}" destId="{C888408F-C90E-48BF-ADB6-1EA5AC29340C}" srcOrd="2" destOrd="0" presId="urn:microsoft.com/office/officeart/2005/8/layout/cycle4"/>
    <dgm:cxn modelId="{8AA97242-97AD-4C4B-B0B7-AE2D9A8D05D3}" type="presParOf" srcId="{84F38505-EC1F-4350-8EA0-78421DCE36E7}" destId="{A6DFE023-78DD-4462-B7FA-4144F1474406}"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11CA-B5A1-4D8A-8242-E82374DDBF86}">
      <dsp:nvSpPr>
        <dsp:cNvPr id="0" name=""/>
        <dsp:cNvSpPr/>
      </dsp:nvSpPr>
      <dsp:spPr>
        <a:xfrm>
          <a:off x="1128654" y="158570"/>
          <a:ext cx="1257898" cy="1277999"/>
        </a:xfrm>
        <a:prstGeom prst="pieWedge">
          <a:avLst/>
        </a:prstGeom>
        <a:solidFill>
          <a:srgbClr val="0070C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cs-CZ" sz="1900" kern="1200" dirty="0"/>
        </a:p>
      </dsp:txBody>
      <dsp:txXfrm>
        <a:off x="1497084" y="532887"/>
        <a:ext cx="889468" cy="903682"/>
      </dsp:txXfrm>
    </dsp:sp>
    <dsp:sp modelId="{C98E8BED-D28B-41DC-9C6B-92F09E6AAB73}">
      <dsp:nvSpPr>
        <dsp:cNvPr id="0" name=""/>
        <dsp:cNvSpPr/>
      </dsp:nvSpPr>
      <dsp:spPr>
        <a:xfrm rot="5400000">
          <a:off x="2380841" y="157991"/>
          <a:ext cx="1257898" cy="1257898"/>
        </a:xfrm>
        <a:prstGeom prst="pieWedge">
          <a:avLst/>
        </a:prstGeom>
        <a:solidFill>
          <a:srgbClr val="0070C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cs-CZ" sz="1900" kern="1200"/>
        </a:p>
      </dsp:txBody>
      <dsp:txXfrm rot="-5400000">
        <a:off x="2380841" y="526421"/>
        <a:ext cx="889468" cy="889468"/>
      </dsp:txXfrm>
    </dsp:sp>
    <dsp:sp modelId="{BCCB9B75-248B-47DD-9A84-E42E2A7F06E7}">
      <dsp:nvSpPr>
        <dsp:cNvPr id="0" name=""/>
        <dsp:cNvSpPr/>
      </dsp:nvSpPr>
      <dsp:spPr>
        <a:xfrm rot="10800000">
          <a:off x="2383873" y="1414745"/>
          <a:ext cx="1257898" cy="1257898"/>
        </a:xfrm>
        <a:prstGeom prst="pieWedge">
          <a:avLst/>
        </a:prstGeom>
        <a:solidFill>
          <a:srgbClr val="0070C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cs-CZ" sz="1900" kern="1200"/>
        </a:p>
      </dsp:txBody>
      <dsp:txXfrm rot="10800000">
        <a:off x="2383873" y="1414745"/>
        <a:ext cx="889468" cy="889468"/>
      </dsp:txXfrm>
    </dsp:sp>
    <dsp:sp modelId="{1202B934-30A6-4089-9517-57BA78AEE560}">
      <dsp:nvSpPr>
        <dsp:cNvPr id="0" name=""/>
        <dsp:cNvSpPr/>
      </dsp:nvSpPr>
      <dsp:spPr>
        <a:xfrm rot="16200000">
          <a:off x="1131685" y="1414745"/>
          <a:ext cx="1257898" cy="1257898"/>
        </a:xfrm>
        <a:prstGeom prst="pieWedge">
          <a:avLst/>
        </a:prstGeom>
        <a:solidFill>
          <a:srgbClr val="0070C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cs-CZ" sz="1900" kern="1200"/>
        </a:p>
      </dsp:txBody>
      <dsp:txXfrm rot="5400000">
        <a:off x="1500115" y="1414745"/>
        <a:ext cx="889468" cy="889468"/>
      </dsp:txXfrm>
    </dsp:sp>
    <dsp:sp modelId="{C888408F-C90E-48BF-ADB6-1EA5AC29340C}">
      <dsp:nvSpPr>
        <dsp:cNvPr id="0" name=""/>
        <dsp:cNvSpPr/>
      </dsp:nvSpPr>
      <dsp:spPr>
        <a:xfrm>
          <a:off x="2274426" y="1183479"/>
          <a:ext cx="434309" cy="37766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6DFE023-78DD-4462-B7FA-4144F1474406}">
      <dsp:nvSpPr>
        <dsp:cNvPr id="0" name=""/>
        <dsp:cNvSpPr/>
      </dsp:nvSpPr>
      <dsp:spPr>
        <a:xfrm rot="10800000">
          <a:off x="2274426" y="1328733"/>
          <a:ext cx="434309" cy="37766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11CA-B5A1-4D8A-8242-E82374DDBF86}">
      <dsp:nvSpPr>
        <dsp:cNvPr id="0" name=""/>
        <dsp:cNvSpPr/>
      </dsp:nvSpPr>
      <dsp:spPr>
        <a:xfrm>
          <a:off x="1128578" y="147947"/>
          <a:ext cx="1257952" cy="1278054"/>
        </a:xfrm>
        <a:prstGeom prst="pieWedge">
          <a:avLst/>
        </a:prstGeom>
        <a:solidFill>
          <a:srgbClr val="CC330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schemeClr val="bg1"/>
              </a:solidFill>
            </a:rPr>
            <a:t>Lék A</a:t>
          </a:r>
        </a:p>
      </dsp:txBody>
      <dsp:txXfrm>
        <a:off x="1497024" y="522280"/>
        <a:ext cx="889506" cy="903721"/>
      </dsp:txXfrm>
    </dsp:sp>
    <dsp:sp modelId="{C98E8BED-D28B-41DC-9C6B-92F09E6AAB73}">
      <dsp:nvSpPr>
        <dsp:cNvPr id="0" name=""/>
        <dsp:cNvSpPr/>
      </dsp:nvSpPr>
      <dsp:spPr>
        <a:xfrm rot="5400000">
          <a:off x="2391448" y="157998"/>
          <a:ext cx="1257952" cy="1257952"/>
        </a:xfrm>
        <a:prstGeom prst="pieWedge">
          <a:avLst/>
        </a:prstGeom>
        <a:solidFill>
          <a:srgbClr val="00B0F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schemeClr val="bg1"/>
              </a:solidFill>
            </a:rPr>
            <a:t>Lék B</a:t>
          </a:r>
        </a:p>
      </dsp:txBody>
      <dsp:txXfrm rot="-5400000">
        <a:off x="2391448" y="526444"/>
        <a:ext cx="889506" cy="889506"/>
      </dsp:txXfrm>
    </dsp:sp>
    <dsp:sp modelId="{BCCB9B75-248B-47DD-9A84-E42E2A7F06E7}">
      <dsp:nvSpPr>
        <dsp:cNvPr id="0" name=""/>
        <dsp:cNvSpPr/>
      </dsp:nvSpPr>
      <dsp:spPr>
        <a:xfrm rot="10800000">
          <a:off x="2394480" y="1404175"/>
          <a:ext cx="1257952" cy="1257952"/>
        </a:xfrm>
        <a:prstGeom prst="pieWedge">
          <a:avLst/>
        </a:prstGeom>
        <a:solidFill>
          <a:srgbClr val="00B0F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cs-CZ" sz="1900" kern="1200"/>
        </a:p>
      </dsp:txBody>
      <dsp:txXfrm rot="10800000">
        <a:off x="2394480" y="1404175"/>
        <a:ext cx="889506" cy="889506"/>
      </dsp:txXfrm>
    </dsp:sp>
    <dsp:sp modelId="{1202B934-30A6-4089-9517-57BA78AEE560}">
      <dsp:nvSpPr>
        <dsp:cNvPr id="0" name=""/>
        <dsp:cNvSpPr/>
      </dsp:nvSpPr>
      <dsp:spPr>
        <a:xfrm rot="16200000">
          <a:off x="1125358" y="1393545"/>
          <a:ext cx="1249196" cy="1257952"/>
        </a:xfrm>
        <a:prstGeom prst="pieWedge">
          <a:avLst/>
        </a:prstGeom>
        <a:solidFill>
          <a:srgbClr val="CC3300"/>
        </a:solidFill>
        <a:ln w="25400" cap="flat" cmpd="sng" algn="ctr">
          <a:noFill/>
          <a:prstDash val="lg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cs-CZ" sz="1900" kern="1200"/>
        </a:p>
      </dsp:txBody>
      <dsp:txXfrm rot="5400000">
        <a:off x="1489427" y="1397923"/>
        <a:ext cx="889506" cy="883315"/>
      </dsp:txXfrm>
    </dsp:sp>
    <dsp:sp modelId="{C888408F-C90E-48BF-ADB6-1EA5AC29340C}">
      <dsp:nvSpPr>
        <dsp:cNvPr id="0" name=""/>
        <dsp:cNvSpPr/>
      </dsp:nvSpPr>
      <dsp:spPr>
        <a:xfrm>
          <a:off x="2274399" y="1183529"/>
          <a:ext cx="434327" cy="377676"/>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6DFE023-78DD-4462-B7FA-4144F1474406}">
      <dsp:nvSpPr>
        <dsp:cNvPr id="0" name=""/>
        <dsp:cNvSpPr/>
      </dsp:nvSpPr>
      <dsp:spPr>
        <a:xfrm rot="10800000">
          <a:off x="2274399" y="1328789"/>
          <a:ext cx="434327" cy="377676"/>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504825"/>
          </a:xfrm>
          <a:prstGeom prst="rect">
            <a:avLst/>
          </a:prstGeom>
          <a:noFill/>
          <a:ln w="9525">
            <a:noFill/>
            <a:miter lim="800000"/>
            <a:headEnd/>
            <a:tailEnd/>
          </a:ln>
          <a:effectLst/>
        </p:spPr>
        <p:txBody>
          <a:bodyPr vert="horz" wrap="square" lIns="97310" tIns="48655" rIns="97310" bIns="48655" numCol="1" anchor="t" anchorCtr="0" compatLnSpc="1">
            <a:prstTxWarp prst="textNoShape">
              <a:avLst/>
            </a:prstTxWarp>
          </a:bodyPr>
          <a:lstStyle>
            <a:lvl1pPr defTabSz="973138">
              <a:defRPr sz="1300">
                <a:cs typeface="+mn-cs"/>
              </a:defRPr>
            </a:lvl1pPr>
          </a:lstStyle>
          <a:p>
            <a:pPr>
              <a:defRPr/>
            </a:pPr>
            <a:endParaRPr lang="cs-CZ"/>
          </a:p>
        </p:txBody>
      </p:sp>
      <p:sp>
        <p:nvSpPr>
          <p:cNvPr id="3075" name="Rectangle 3"/>
          <p:cNvSpPr>
            <a:spLocks noGrp="1" noChangeArrowheads="1"/>
          </p:cNvSpPr>
          <p:nvPr>
            <p:ph type="dt" idx="1"/>
          </p:nvPr>
        </p:nvSpPr>
        <p:spPr bwMode="auto">
          <a:xfrm>
            <a:off x="3927475" y="0"/>
            <a:ext cx="3005138" cy="504825"/>
          </a:xfrm>
          <a:prstGeom prst="rect">
            <a:avLst/>
          </a:prstGeom>
          <a:noFill/>
          <a:ln w="9525">
            <a:noFill/>
            <a:miter lim="800000"/>
            <a:headEnd/>
            <a:tailEnd/>
          </a:ln>
          <a:effectLst/>
        </p:spPr>
        <p:txBody>
          <a:bodyPr vert="horz" wrap="square" lIns="97310" tIns="48655" rIns="97310" bIns="48655" numCol="1" anchor="t" anchorCtr="0" compatLnSpc="1">
            <a:prstTxWarp prst="textNoShape">
              <a:avLst/>
            </a:prstTxWarp>
          </a:bodyPr>
          <a:lstStyle>
            <a:lvl1pPr algn="r" defTabSz="973138">
              <a:defRPr sz="1300">
                <a:cs typeface="+mn-cs"/>
              </a:defRPr>
            </a:lvl1pPr>
          </a:lstStyle>
          <a:p>
            <a:pPr>
              <a:defRPr/>
            </a:pPr>
            <a:endParaRPr lang="cs-CZ"/>
          </a:p>
        </p:txBody>
      </p:sp>
      <p:sp>
        <p:nvSpPr>
          <p:cNvPr id="41988" name="Rectangle 4"/>
          <p:cNvSpPr>
            <a:spLocks noGrp="1" noRot="1" noChangeAspect="1" noChangeArrowheads="1" noTextEdit="1"/>
          </p:cNvSpPr>
          <p:nvPr>
            <p:ph type="sldImg" idx="2"/>
          </p:nvPr>
        </p:nvSpPr>
        <p:spPr bwMode="auto">
          <a:xfrm>
            <a:off x="942975" y="757238"/>
            <a:ext cx="5048250" cy="3786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3738" y="4795838"/>
            <a:ext cx="5546725" cy="4543425"/>
          </a:xfrm>
          <a:prstGeom prst="rect">
            <a:avLst/>
          </a:prstGeom>
          <a:noFill/>
          <a:ln w="9525">
            <a:noFill/>
            <a:miter lim="800000"/>
            <a:headEnd/>
            <a:tailEnd/>
          </a:ln>
          <a:effectLst/>
        </p:spPr>
        <p:txBody>
          <a:bodyPr vert="horz" wrap="square" lIns="97310" tIns="48655" rIns="97310" bIns="48655"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590088"/>
            <a:ext cx="3005138" cy="504825"/>
          </a:xfrm>
          <a:prstGeom prst="rect">
            <a:avLst/>
          </a:prstGeom>
          <a:noFill/>
          <a:ln w="9525">
            <a:noFill/>
            <a:miter lim="800000"/>
            <a:headEnd/>
            <a:tailEnd/>
          </a:ln>
          <a:effectLst/>
        </p:spPr>
        <p:txBody>
          <a:bodyPr vert="horz" wrap="square" lIns="97310" tIns="48655" rIns="97310" bIns="48655" numCol="1" anchor="b" anchorCtr="0" compatLnSpc="1">
            <a:prstTxWarp prst="textNoShape">
              <a:avLst/>
            </a:prstTxWarp>
          </a:bodyPr>
          <a:lstStyle>
            <a:lvl1pPr defTabSz="973138">
              <a:defRPr sz="1300">
                <a:cs typeface="+mn-cs"/>
              </a:defRPr>
            </a:lvl1pPr>
          </a:lstStyle>
          <a:p>
            <a:pPr>
              <a:defRPr/>
            </a:pPr>
            <a:endParaRPr lang="cs-CZ"/>
          </a:p>
        </p:txBody>
      </p:sp>
      <p:sp>
        <p:nvSpPr>
          <p:cNvPr id="3079" name="Rectangle 7"/>
          <p:cNvSpPr>
            <a:spLocks noGrp="1" noChangeArrowheads="1"/>
          </p:cNvSpPr>
          <p:nvPr>
            <p:ph type="sldNum" sz="quarter" idx="5"/>
          </p:nvPr>
        </p:nvSpPr>
        <p:spPr bwMode="auto">
          <a:xfrm>
            <a:off x="3927475" y="9590088"/>
            <a:ext cx="3005138" cy="504825"/>
          </a:xfrm>
          <a:prstGeom prst="rect">
            <a:avLst/>
          </a:prstGeom>
          <a:noFill/>
          <a:ln w="9525">
            <a:noFill/>
            <a:miter lim="800000"/>
            <a:headEnd/>
            <a:tailEnd/>
          </a:ln>
          <a:effectLst/>
        </p:spPr>
        <p:txBody>
          <a:bodyPr vert="horz" wrap="square" lIns="97310" tIns="48655" rIns="97310" bIns="48655" numCol="1" anchor="b" anchorCtr="0" compatLnSpc="1">
            <a:prstTxWarp prst="textNoShape">
              <a:avLst/>
            </a:prstTxWarp>
          </a:bodyPr>
          <a:lstStyle>
            <a:lvl1pPr algn="r" defTabSz="973138">
              <a:defRPr sz="1300">
                <a:cs typeface="+mn-cs"/>
              </a:defRPr>
            </a:lvl1pPr>
          </a:lstStyle>
          <a:p>
            <a:pPr>
              <a:defRPr/>
            </a:pPr>
            <a:fld id="{25B8EB5A-95C2-4F26-BF98-8277423AF2A1}" type="slidenum">
              <a:rPr lang="cs-CZ"/>
              <a:pPr>
                <a:defRPr/>
              </a:pPr>
              <a:t>‹#›</a:t>
            </a:fld>
            <a:endParaRPr lang="cs-CZ"/>
          </a:p>
        </p:txBody>
      </p:sp>
    </p:spTree>
    <p:extLst>
      <p:ext uri="{BB962C8B-B14F-4D97-AF65-F5344CB8AC3E}">
        <p14:creationId xmlns:p14="http://schemas.microsoft.com/office/powerpoint/2010/main" val="3957017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829E4A-5E03-49E7-B86E-8E0421647590}" type="slidenum">
              <a:rPr lang="cs-CZ" altLang="cs-CZ" sz="1300" smtClean="0"/>
              <a:pPr eaLnBrk="1" hangingPunct="1">
                <a:spcBef>
                  <a:spcPct val="0"/>
                </a:spcBef>
              </a:pPr>
              <a:t>1</a:t>
            </a:fld>
            <a:endParaRPr lang="cs-CZ" altLang="cs-CZ"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71211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4BB06C-06AE-4009-BC64-2F19D08FC47A}" type="slidenum">
              <a:rPr lang="cs-CZ" altLang="cs-CZ" sz="1300" smtClean="0"/>
              <a:pPr eaLnBrk="1" hangingPunct="1">
                <a:spcBef>
                  <a:spcPct val="0"/>
                </a:spcBef>
              </a:pPr>
              <a:t>12</a:t>
            </a:fld>
            <a:endParaRPr lang="cs-CZ" altLang="cs-CZ"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54419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378220-505F-4EFE-89F2-5559452C2823}" type="slidenum">
              <a:rPr lang="cs-CZ" altLang="cs-CZ" sz="1300" smtClean="0"/>
              <a:pPr eaLnBrk="1" hangingPunct="1">
                <a:spcBef>
                  <a:spcPct val="0"/>
                </a:spcBef>
              </a:pPr>
              <a:t>13</a:t>
            </a:fld>
            <a:endParaRPr lang="cs-CZ" altLang="cs-CZ"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00961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FEF040-25DD-4F45-9EFB-E4642879F2A9}" type="slidenum">
              <a:rPr lang="cs-CZ" altLang="cs-CZ" sz="1300" smtClean="0"/>
              <a:pPr eaLnBrk="1" hangingPunct="1">
                <a:spcBef>
                  <a:spcPct val="0"/>
                </a:spcBef>
              </a:pPr>
              <a:t>14</a:t>
            </a:fld>
            <a:endParaRPr lang="cs-CZ" altLang="cs-CZ"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22400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B43C39-691A-4A67-88FA-EE4A74E25D2E}" type="slidenum">
              <a:rPr lang="cs-CZ" altLang="cs-CZ" sz="1300" smtClean="0"/>
              <a:pPr eaLnBrk="1" hangingPunct="1">
                <a:spcBef>
                  <a:spcPct val="0"/>
                </a:spcBef>
              </a:pPr>
              <a:t>15</a:t>
            </a:fld>
            <a:endParaRPr lang="cs-CZ" altLang="cs-CZ"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27710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6E082E-6E37-4E89-AC00-C855AE041E55}" type="slidenum">
              <a:rPr lang="cs-CZ" altLang="cs-CZ" sz="1300" smtClean="0"/>
              <a:pPr eaLnBrk="1" hangingPunct="1">
                <a:spcBef>
                  <a:spcPct val="0"/>
                </a:spcBef>
              </a:pPr>
              <a:t>16</a:t>
            </a:fld>
            <a:endParaRPr lang="cs-CZ" altLang="cs-CZ"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09722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E483AF-D690-4903-8C75-71769B57A307}" type="slidenum">
              <a:rPr lang="cs-CZ" altLang="cs-CZ" sz="1300" smtClean="0"/>
              <a:pPr eaLnBrk="1" hangingPunct="1">
                <a:spcBef>
                  <a:spcPct val="0"/>
                </a:spcBef>
              </a:pPr>
              <a:t>17</a:t>
            </a:fld>
            <a:endParaRPr lang="cs-CZ" altLang="cs-CZ"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43368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8A6913-9896-45D4-A425-D60C72ECB4C0}" type="slidenum">
              <a:rPr lang="cs-CZ" altLang="cs-CZ" sz="1300" smtClean="0"/>
              <a:pPr eaLnBrk="1" hangingPunct="1">
                <a:spcBef>
                  <a:spcPct val="0"/>
                </a:spcBef>
              </a:pPr>
              <a:t>18</a:t>
            </a:fld>
            <a:endParaRPr lang="cs-CZ" altLang="cs-CZ"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21696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37376B-4BCF-45A2-A26B-91ADAD42497F}" type="slidenum">
              <a:rPr lang="cs-CZ" altLang="cs-CZ" sz="1300" smtClean="0"/>
              <a:pPr eaLnBrk="1" hangingPunct="1">
                <a:spcBef>
                  <a:spcPct val="0"/>
                </a:spcBef>
              </a:pPr>
              <a:t>19</a:t>
            </a:fld>
            <a:endParaRPr lang="cs-CZ" altLang="cs-CZ"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24837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21D144-96C2-4BA1-99E4-CC18D18A7A90}" type="slidenum">
              <a:rPr lang="cs-CZ" altLang="cs-CZ" sz="1300" smtClean="0"/>
              <a:pPr eaLnBrk="1" hangingPunct="1">
                <a:spcBef>
                  <a:spcPct val="0"/>
                </a:spcBef>
              </a:pPr>
              <a:t>20</a:t>
            </a:fld>
            <a:endParaRPr lang="cs-CZ" altLang="cs-CZ"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37861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a:p>
        </p:txBody>
      </p:sp>
      <p:sp>
        <p:nvSpPr>
          <p:cNvPr id="5" name="Zástupný symbol pro zápatí 4"/>
          <p:cNvSpPr>
            <a:spLocks noGrp="1"/>
          </p:cNvSpPr>
          <p:nvPr>
            <p:ph type="ftr" sz="quarter" idx="11"/>
          </p:nvPr>
        </p:nvSpPr>
        <p:spPr/>
        <p:txBody>
          <a:bodyPr/>
          <a:lstStyle/>
          <a:p>
            <a:pPr>
              <a:defRPr/>
            </a:pPr>
            <a:r>
              <a:rPr lang="pl-PL"/>
              <a:t>Zasedání Rady pro velké infrastruktury, MŠMT – 04_12_2012</a:t>
            </a:r>
            <a:endParaRPr lang="fr-FR"/>
          </a:p>
        </p:txBody>
      </p:sp>
    </p:spTree>
    <p:extLst>
      <p:ext uri="{BB962C8B-B14F-4D97-AF65-F5344CB8AC3E}">
        <p14:creationId xmlns:p14="http://schemas.microsoft.com/office/powerpoint/2010/main" val="68476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F79BD04C-81E1-6FCB-8C41-F48994C37F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E642E2-193E-4310-B4B2-BA45C538FFFE}" type="slidenum">
              <a:rPr lang="cs-CZ" altLang="cs-CZ" sz="1300"/>
              <a:pPr>
                <a:spcBef>
                  <a:spcPct val="0"/>
                </a:spcBef>
              </a:pPr>
              <a:t>4</a:t>
            </a:fld>
            <a:endParaRPr lang="cs-CZ" altLang="cs-CZ" sz="1300"/>
          </a:p>
        </p:txBody>
      </p:sp>
      <p:sp>
        <p:nvSpPr>
          <p:cNvPr id="223235" name="Rectangle 2">
            <a:extLst>
              <a:ext uri="{FF2B5EF4-FFF2-40B4-BE49-F238E27FC236}">
                <a16:creationId xmlns:a16="http://schemas.microsoft.com/office/drawing/2014/main" id="{D3E59DB6-DA86-68A7-4C97-D58D69A99C57}"/>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8DDFAFF6-3226-F9FD-2915-22682F0EAC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a:p>
        </p:txBody>
      </p:sp>
      <p:sp>
        <p:nvSpPr>
          <p:cNvPr id="5" name="Zástupný symbol pro zápatí 4"/>
          <p:cNvSpPr>
            <a:spLocks noGrp="1"/>
          </p:cNvSpPr>
          <p:nvPr>
            <p:ph type="ftr" sz="quarter" idx="11"/>
          </p:nvPr>
        </p:nvSpPr>
        <p:spPr/>
        <p:txBody>
          <a:bodyPr/>
          <a:lstStyle/>
          <a:p>
            <a:pPr>
              <a:defRPr/>
            </a:pPr>
            <a:r>
              <a:rPr lang="pl-PL"/>
              <a:t>Zasedání Rady pro velké infrastruktury, MŠMT – 04_12_2012</a:t>
            </a:r>
            <a:endParaRPr lang="fr-FR"/>
          </a:p>
        </p:txBody>
      </p:sp>
    </p:spTree>
    <p:extLst>
      <p:ext uri="{BB962C8B-B14F-4D97-AF65-F5344CB8AC3E}">
        <p14:creationId xmlns:p14="http://schemas.microsoft.com/office/powerpoint/2010/main" val="346014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a:p>
        </p:txBody>
      </p:sp>
      <p:sp>
        <p:nvSpPr>
          <p:cNvPr id="5" name="Zástupný symbol pro zápatí 4"/>
          <p:cNvSpPr>
            <a:spLocks noGrp="1"/>
          </p:cNvSpPr>
          <p:nvPr>
            <p:ph type="ftr" sz="quarter" idx="11"/>
          </p:nvPr>
        </p:nvSpPr>
        <p:spPr/>
        <p:txBody>
          <a:bodyPr/>
          <a:lstStyle/>
          <a:p>
            <a:pPr>
              <a:defRPr/>
            </a:pPr>
            <a:r>
              <a:rPr lang="pl-PL"/>
              <a:t>Zasedání Rady pro velké infrastruktury, MŠMT – 04_12_2012</a:t>
            </a:r>
            <a:endParaRPr lang="fr-FR"/>
          </a:p>
        </p:txBody>
      </p:sp>
    </p:spTree>
    <p:extLst>
      <p:ext uri="{BB962C8B-B14F-4D97-AF65-F5344CB8AC3E}">
        <p14:creationId xmlns:p14="http://schemas.microsoft.com/office/powerpoint/2010/main" val="230546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33DDB7-C9FA-41E5-9FF0-9C92DD5F5E98}" type="slidenum">
              <a:rPr lang="cs-CZ" altLang="cs-CZ" sz="1300" smtClean="0"/>
              <a:pPr eaLnBrk="1" hangingPunct="1">
                <a:spcBef>
                  <a:spcPct val="0"/>
                </a:spcBef>
              </a:pPr>
              <a:t>26</a:t>
            </a:fld>
            <a:endParaRPr lang="cs-CZ" altLang="cs-CZ"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95184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1E660E-FAD7-42EE-849A-FBA20682E195}" type="slidenum">
              <a:rPr lang="cs-CZ" altLang="cs-CZ" sz="1300" smtClean="0"/>
              <a:pPr eaLnBrk="1" hangingPunct="1">
                <a:spcBef>
                  <a:spcPct val="0"/>
                </a:spcBef>
              </a:pPr>
              <a:t>27</a:t>
            </a:fld>
            <a:endParaRPr lang="cs-CZ" altLang="cs-CZ"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964573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256677-1013-4066-8162-A4B5E54B3D18}" type="slidenum">
              <a:rPr lang="cs-CZ" altLang="cs-CZ" sz="1300" smtClean="0"/>
              <a:pPr eaLnBrk="1" hangingPunct="1">
                <a:spcBef>
                  <a:spcPct val="0"/>
                </a:spcBef>
              </a:pPr>
              <a:t>28</a:t>
            </a:fld>
            <a:endParaRPr lang="cs-CZ" altLang="cs-CZ" sz="13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043901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A38700-DEC7-4F5F-84B1-24BE072D6135}" type="slidenum">
              <a:rPr lang="cs-CZ" altLang="cs-CZ" sz="1300" smtClean="0"/>
              <a:pPr eaLnBrk="1" hangingPunct="1">
                <a:spcBef>
                  <a:spcPct val="0"/>
                </a:spcBef>
              </a:pPr>
              <a:t>29</a:t>
            </a:fld>
            <a:endParaRPr lang="cs-CZ" altLang="cs-CZ" sz="13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06606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33DDB7-C9FA-41E5-9FF0-9C92DD5F5E98}" type="slidenum">
              <a:rPr lang="cs-CZ" altLang="cs-CZ" sz="1300" smtClean="0"/>
              <a:pPr eaLnBrk="1" hangingPunct="1">
                <a:spcBef>
                  <a:spcPct val="0"/>
                </a:spcBef>
              </a:pPr>
              <a:t>32</a:t>
            </a:fld>
            <a:endParaRPr lang="cs-CZ" altLang="cs-CZ"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44867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33DDB7-C9FA-41E5-9FF0-9C92DD5F5E98}" type="slidenum">
              <a:rPr lang="cs-CZ" altLang="cs-CZ" sz="1300" smtClean="0"/>
              <a:pPr eaLnBrk="1" hangingPunct="1">
                <a:spcBef>
                  <a:spcPct val="0"/>
                </a:spcBef>
              </a:pPr>
              <a:t>33</a:t>
            </a:fld>
            <a:endParaRPr lang="cs-CZ" altLang="cs-CZ"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10505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192FE0A-4258-4A7D-AC12-417B9E92AB93}" type="slidenum">
              <a:rPr lang="cs-CZ" altLang="cs-CZ" sz="1300" smtClean="0"/>
              <a:pPr eaLnBrk="1" hangingPunct="1">
                <a:spcBef>
                  <a:spcPct val="0"/>
                </a:spcBef>
              </a:pPr>
              <a:t>34</a:t>
            </a:fld>
            <a:endParaRPr lang="cs-CZ" altLang="cs-CZ" sz="13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78103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33DDB7-C9FA-41E5-9FF0-9C92DD5F5E98}" type="slidenum">
              <a:rPr lang="cs-CZ" altLang="cs-CZ" sz="1300" smtClean="0"/>
              <a:pPr eaLnBrk="1" hangingPunct="1">
                <a:spcBef>
                  <a:spcPct val="0"/>
                </a:spcBef>
              </a:pPr>
              <a:t>37</a:t>
            </a:fld>
            <a:endParaRPr lang="cs-CZ" altLang="cs-CZ"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07361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DE9DF65-FA39-2B42-B5A9-A9BA63604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C21A32-42A3-442A-B180-D576D0E3A429}" type="slidenum">
              <a:rPr lang="cs-CZ" altLang="cs-CZ" sz="1300"/>
              <a:pPr>
                <a:spcBef>
                  <a:spcPct val="0"/>
                </a:spcBef>
              </a:pPr>
              <a:t>5</a:t>
            </a:fld>
            <a:endParaRPr lang="cs-CZ" altLang="cs-CZ" sz="1300"/>
          </a:p>
        </p:txBody>
      </p:sp>
      <p:sp>
        <p:nvSpPr>
          <p:cNvPr id="9219" name="Rectangle 2">
            <a:extLst>
              <a:ext uri="{FF2B5EF4-FFF2-40B4-BE49-F238E27FC236}">
                <a16:creationId xmlns:a16="http://schemas.microsoft.com/office/drawing/2014/main" id="{03EDE460-B296-06C8-B3CD-41E436783E0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53BBF00-B609-76ED-9F4E-061904AA8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915F86-0C51-481F-AE23-40D0C7DBC056}" type="slidenum">
              <a:rPr lang="cs-CZ" altLang="cs-CZ" sz="1300" smtClean="0"/>
              <a:pPr>
                <a:spcBef>
                  <a:spcPct val="0"/>
                </a:spcBef>
              </a:pPr>
              <a:t>38</a:t>
            </a:fld>
            <a:endParaRPr lang="cs-CZ" altLang="cs-CZ"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707371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2FC5C1-A245-4C62-8863-E0720538C9A2}" type="slidenum">
              <a:rPr lang="cs-CZ" altLang="cs-CZ" sz="1300" smtClean="0"/>
              <a:pPr>
                <a:spcBef>
                  <a:spcPct val="0"/>
                </a:spcBef>
              </a:pPr>
              <a:t>39</a:t>
            </a:fld>
            <a:endParaRPr lang="cs-CZ" altLang="cs-CZ"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89411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869BFA-CBA8-4DE3-AD23-38F1A6C7120B}" type="slidenum">
              <a:rPr lang="cs-CZ" altLang="cs-CZ" sz="1300" smtClean="0"/>
              <a:pPr>
                <a:spcBef>
                  <a:spcPct val="0"/>
                </a:spcBef>
              </a:pPr>
              <a:t>40</a:t>
            </a:fld>
            <a:endParaRPr lang="cs-CZ" altLang="cs-CZ"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75972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41C0579-4B17-4FC2-9783-17C99B1B3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2EB1C4-6850-4EBB-B78B-5D43A82DAC14}" type="slidenum">
              <a:rPr lang="cs-CZ" altLang="cs-CZ" sz="1300"/>
              <a:pPr>
                <a:spcBef>
                  <a:spcPct val="0"/>
                </a:spcBef>
              </a:pPr>
              <a:t>41</a:t>
            </a:fld>
            <a:endParaRPr lang="cs-CZ" altLang="cs-CZ" sz="1300"/>
          </a:p>
        </p:txBody>
      </p:sp>
      <p:sp>
        <p:nvSpPr>
          <p:cNvPr id="62467" name="Rectangle 2">
            <a:extLst>
              <a:ext uri="{FF2B5EF4-FFF2-40B4-BE49-F238E27FC236}">
                <a16:creationId xmlns:a16="http://schemas.microsoft.com/office/drawing/2014/main" id="{27C81359-1BF5-43E6-B9FF-B9CAC6763A8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1FC1B10-2F32-4881-94D8-CF4177BFD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3047992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B05FBC-8BD8-4707-9BFE-4EC1BD816C00}" type="slidenum">
              <a:rPr lang="cs-CZ" altLang="cs-CZ" sz="1300" smtClean="0"/>
              <a:pPr eaLnBrk="1" hangingPunct="1">
                <a:spcBef>
                  <a:spcPct val="0"/>
                </a:spcBef>
              </a:pPr>
              <a:t>42</a:t>
            </a:fld>
            <a:endParaRPr lang="cs-CZ" altLang="cs-CZ"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709562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DCF6F1-2F9F-48CF-8067-4C26CF85A862}" type="slidenum">
              <a:rPr lang="cs-CZ" altLang="cs-CZ" sz="1300" smtClean="0"/>
              <a:pPr eaLnBrk="1" hangingPunct="1">
                <a:spcBef>
                  <a:spcPct val="0"/>
                </a:spcBef>
              </a:pPr>
              <a:t>43</a:t>
            </a:fld>
            <a:endParaRPr lang="cs-CZ" altLang="cs-CZ"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529541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DCF6F1-2F9F-48CF-8067-4C26CF85A862}" type="slidenum">
              <a:rPr lang="cs-CZ" altLang="cs-CZ" sz="1300" smtClean="0"/>
              <a:pPr eaLnBrk="1" hangingPunct="1">
                <a:spcBef>
                  <a:spcPct val="0"/>
                </a:spcBef>
              </a:pPr>
              <a:t>44</a:t>
            </a:fld>
            <a:endParaRPr lang="cs-CZ" altLang="cs-CZ"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043786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DCF6F1-2F9F-48CF-8067-4C26CF85A862}" type="slidenum">
              <a:rPr lang="cs-CZ" altLang="cs-CZ" sz="1300" smtClean="0"/>
              <a:pPr eaLnBrk="1" hangingPunct="1">
                <a:spcBef>
                  <a:spcPct val="0"/>
                </a:spcBef>
              </a:pPr>
              <a:t>45</a:t>
            </a:fld>
            <a:endParaRPr lang="cs-CZ" altLang="cs-CZ"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179351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DCF6F1-2F9F-48CF-8067-4C26CF85A862}" type="slidenum">
              <a:rPr lang="cs-CZ" altLang="cs-CZ" sz="1300" smtClean="0"/>
              <a:pPr eaLnBrk="1" hangingPunct="1">
                <a:spcBef>
                  <a:spcPct val="0"/>
                </a:spcBef>
              </a:pPr>
              <a:t>46</a:t>
            </a:fld>
            <a:endParaRPr lang="cs-CZ" altLang="cs-CZ"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006412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33DDB7-C9FA-41E5-9FF0-9C92DD5F5E98}" type="slidenum">
              <a:rPr lang="cs-CZ" altLang="cs-CZ" sz="1300" smtClean="0"/>
              <a:pPr eaLnBrk="1" hangingPunct="1">
                <a:spcBef>
                  <a:spcPct val="0"/>
                </a:spcBef>
              </a:pPr>
              <a:t>47</a:t>
            </a:fld>
            <a:endParaRPr lang="cs-CZ" altLang="cs-CZ"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75902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33DDB7-C9FA-41E5-9FF0-9C92DD5F5E98}" type="slidenum">
              <a:rPr lang="cs-CZ" altLang="cs-CZ" sz="1300" smtClean="0"/>
              <a:pPr eaLnBrk="1" hangingPunct="1">
                <a:spcBef>
                  <a:spcPct val="0"/>
                </a:spcBef>
              </a:pPr>
              <a:t>6</a:t>
            </a:fld>
            <a:endParaRPr lang="cs-CZ" altLang="cs-CZ"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6163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018740-6B3E-409E-AB10-383F4611E78A}" type="slidenum">
              <a:rPr lang="cs-CZ" altLang="cs-CZ" sz="1300" smtClean="0"/>
              <a:pPr eaLnBrk="1" hangingPunct="1">
                <a:spcBef>
                  <a:spcPct val="0"/>
                </a:spcBef>
              </a:pPr>
              <a:t>48</a:t>
            </a:fld>
            <a:endParaRPr lang="cs-CZ" altLang="cs-CZ" sz="13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629695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B5631F-DB68-409B-9B5C-867888BCAE47}" type="slidenum">
              <a:rPr lang="cs-CZ" altLang="cs-CZ" sz="1300" smtClean="0"/>
              <a:pPr eaLnBrk="1" hangingPunct="1">
                <a:spcBef>
                  <a:spcPct val="0"/>
                </a:spcBef>
              </a:pPr>
              <a:t>49</a:t>
            </a:fld>
            <a:endParaRPr lang="cs-CZ" altLang="cs-CZ" sz="13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468259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1AF912-6226-4006-9961-55DCCF616F44}" type="slidenum">
              <a:rPr lang="cs-CZ" altLang="cs-CZ" sz="1300" smtClean="0"/>
              <a:pPr eaLnBrk="1" hangingPunct="1">
                <a:spcBef>
                  <a:spcPct val="0"/>
                </a:spcBef>
              </a:pPr>
              <a:t>50</a:t>
            </a:fld>
            <a:endParaRPr lang="cs-CZ" altLang="cs-CZ"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396218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18057C-0189-400E-BDB4-17610FA8B4FD}" type="slidenum">
              <a:rPr lang="cs-CZ" altLang="cs-CZ" sz="1300" smtClean="0"/>
              <a:pPr eaLnBrk="1" hangingPunct="1">
                <a:spcBef>
                  <a:spcPct val="0"/>
                </a:spcBef>
              </a:pPr>
              <a:t>51</a:t>
            </a:fld>
            <a:endParaRPr lang="cs-CZ" altLang="cs-CZ" sz="13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791279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2427CE-FC08-435E-B99C-18D8A4782919}" type="slidenum">
              <a:rPr lang="cs-CZ" altLang="cs-CZ" sz="1300" smtClean="0"/>
              <a:pPr eaLnBrk="1" hangingPunct="1">
                <a:spcBef>
                  <a:spcPct val="0"/>
                </a:spcBef>
              </a:pPr>
              <a:t>52</a:t>
            </a:fld>
            <a:endParaRPr lang="cs-CZ" altLang="cs-CZ"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38560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1DD33D-63ED-4C06-BCB4-9DD20718043D}" type="slidenum">
              <a:rPr lang="cs-CZ" altLang="cs-CZ" sz="1300" smtClean="0"/>
              <a:pPr eaLnBrk="1" hangingPunct="1">
                <a:spcBef>
                  <a:spcPct val="0"/>
                </a:spcBef>
              </a:pPr>
              <a:t>53</a:t>
            </a:fld>
            <a:endParaRPr lang="cs-CZ" altLang="cs-CZ"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773725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E9F003-5FDB-488D-AFAF-DA0A764FED68}" type="slidenum">
              <a:rPr lang="cs-CZ" altLang="cs-CZ" sz="1300" smtClean="0"/>
              <a:pPr eaLnBrk="1" hangingPunct="1">
                <a:spcBef>
                  <a:spcPct val="0"/>
                </a:spcBef>
              </a:pPr>
              <a:t>54</a:t>
            </a:fld>
            <a:endParaRPr lang="cs-CZ" altLang="cs-CZ" sz="13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128002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A69C33-7AAF-4F41-8C7E-62DABAD7EF51}" type="slidenum">
              <a:rPr lang="cs-CZ" altLang="cs-CZ" sz="1300" smtClean="0"/>
              <a:pPr eaLnBrk="1" hangingPunct="1">
                <a:spcBef>
                  <a:spcPct val="0"/>
                </a:spcBef>
              </a:pPr>
              <a:t>55</a:t>
            </a:fld>
            <a:endParaRPr lang="cs-CZ" altLang="cs-CZ" sz="13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863362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48EBAF-FF61-4E15-86AA-4B4E6ADD05B4}" type="slidenum">
              <a:rPr lang="cs-CZ" altLang="cs-CZ" sz="1300" smtClean="0"/>
              <a:pPr eaLnBrk="1" hangingPunct="1">
                <a:spcBef>
                  <a:spcPct val="0"/>
                </a:spcBef>
              </a:pPr>
              <a:t>56</a:t>
            </a:fld>
            <a:endParaRPr lang="cs-CZ" altLang="cs-CZ" sz="13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42010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933E91-D240-40BA-B9EF-7D935FC32ABE}" type="slidenum">
              <a:rPr lang="cs-CZ" altLang="cs-CZ" sz="1300" smtClean="0"/>
              <a:pPr eaLnBrk="1" hangingPunct="1">
                <a:spcBef>
                  <a:spcPct val="0"/>
                </a:spcBef>
              </a:pPr>
              <a:t>7</a:t>
            </a:fld>
            <a:endParaRPr lang="cs-CZ" altLang="cs-CZ"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56849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04F735-C943-4A86-B58E-E2D5ECEDE255}" type="slidenum">
              <a:rPr lang="cs-CZ" altLang="cs-CZ" sz="1300" smtClean="0"/>
              <a:pPr eaLnBrk="1" hangingPunct="1">
                <a:spcBef>
                  <a:spcPct val="0"/>
                </a:spcBef>
              </a:pPr>
              <a:t>8</a:t>
            </a:fld>
            <a:endParaRPr lang="cs-CZ" altLang="cs-CZ"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37376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8351B6-A9B2-4217-B8BD-372D6C70B515}" type="slidenum">
              <a:rPr lang="cs-CZ" altLang="cs-CZ" sz="1300" smtClean="0"/>
              <a:pPr eaLnBrk="1" hangingPunct="1">
                <a:spcBef>
                  <a:spcPct val="0"/>
                </a:spcBef>
              </a:pPr>
              <a:t>9</a:t>
            </a:fld>
            <a:endParaRPr lang="cs-CZ" altLang="cs-CZ"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07338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C566B8-58A1-4C62-8B12-1FF4F57DA1E7}" type="slidenum">
              <a:rPr lang="cs-CZ" altLang="cs-CZ" sz="1300" smtClean="0"/>
              <a:pPr eaLnBrk="1" hangingPunct="1">
                <a:spcBef>
                  <a:spcPct val="0"/>
                </a:spcBef>
              </a:pPr>
              <a:t>10</a:t>
            </a:fld>
            <a:endParaRPr lang="cs-CZ" altLang="cs-CZ"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19448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spcBef>
                <a:spcPct val="30000"/>
              </a:spcBef>
              <a:defRPr sz="1200">
                <a:solidFill>
                  <a:schemeClr val="tx1"/>
                </a:solidFill>
                <a:latin typeface="Arial" charset="0"/>
              </a:defRPr>
            </a:lvl1pPr>
            <a:lvl2pPr marL="742950" indent="-285750" defTabSz="973138" eaLnBrk="0" hangingPunct="0">
              <a:spcBef>
                <a:spcPct val="30000"/>
              </a:spcBef>
              <a:defRPr sz="1200">
                <a:solidFill>
                  <a:schemeClr val="tx1"/>
                </a:solidFill>
                <a:latin typeface="Arial" charset="0"/>
              </a:defRPr>
            </a:lvl2pPr>
            <a:lvl3pPr marL="1143000" indent="-228600" defTabSz="973138" eaLnBrk="0" hangingPunct="0">
              <a:spcBef>
                <a:spcPct val="30000"/>
              </a:spcBef>
              <a:defRPr sz="1200">
                <a:solidFill>
                  <a:schemeClr val="tx1"/>
                </a:solidFill>
                <a:latin typeface="Arial" charset="0"/>
              </a:defRPr>
            </a:lvl3pPr>
            <a:lvl4pPr marL="1600200" indent="-228600" defTabSz="973138" eaLnBrk="0" hangingPunct="0">
              <a:spcBef>
                <a:spcPct val="30000"/>
              </a:spcBef>
              <a:defRPr sz="1200">
                <a:solidFill>
                  <a:schemeClr val="tx1"/>
                </a:solidFill>
                <a:latin typeface="Arial" charset="0"/>
              </a:defRPr>
            </a:lvl4pPr>
            <a:lvl5pPr marL="2057400" indent="-228600" defTabSz="973138" eaLnBrk="0" hangingPunct="0">
              <a:spcBef>
                <a:spcPct val="30000"/>
              </a:spcBef>
              <a:defRPr sz="1200">
                <a:solidFill>
                  <a:schemeClr val="tx1"/>
                </a:solidFill>
                <a:latin typeface="Arial" charset="0"/>
              </a:defRPr>
            </a:lvl5pPr>
            <a:lvl6pPr marL="2514600" indent="-228600" defTabSz="973138" eaLnBrk="0" fontAlgn="base" hangingPunct="0">
              <a:spcBef>
                <a:spcPct val="30000"/>
              </a:spcBef>
              <a:spcAft>
                <a:spcPct val="0"/>
              </a:spcAft>
              <a:defRPr sz="1200">
                <a:solidFill>
                  <a:schemeClr val="tx1"/>
                </a:solidFill>
                <a:latin typeface="Arial" charset="0"/>
              </a:defRPr>
            </a:lvl6pPr>
            <a:lvl7pPr marL="2971800" indent="-228600" defTabSz="973138" eaLnBrk="0" fontAlgn="base" hangingPunct="0">
              <a:spcBef>
                <a:spcPct val="30000"/>
              </a:spcBef>
              <a:spcAft>
                <a:spcPct val="0"/>
              </a:spcAft>
              <a:defRPr sz="1200">
                <a:solidFill>
                  <a:schemeClr val="tx1"/>
                </a:solidFill>
                <a:latin typeface="Arial" charset="0"/>
              </a:defRPr>
            </a:lvl7pPr>
            <a:lvl8pPr marL="3429000" indent="-228600" defTabSz="973138" eaLnBrk="0" fontAlgn="base" hangingPunct="0">
              <a:spcBef>
                <a:spcPct val="30000"/>
              </a:spcBef>
              <a:spcAft>
                <a:spcPct val="0"/>
              </a:spcAft>
              <a:defRPr sz="1200">
                <a:solidFill>
                  <a:schemeClr val="tx1"/>
                </a:solidFill>
                <a:latin typeface="Arial" charset="0"/>
              </a:defRPr>
            </a:lvl8pPr>
            <a:lvl9pPr marL="3886200" indent="-228600" defTabSz="973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2809CC-E2DE-4D88-8B2D-C02ABEB8898F}" type="slidenum">
              <a:rPr lang="cs-CZ" altLang="cs-CZ" sz="1300" smtClean="0"/>
              <a:pPr eaLnBrk="1" hangingPunct="1">
                <a:spcBef>
                  <a:spcPct val="0"/>
                </a:spcBef>
              </a:pPr>
              <a:t>11</a:t>
            </a:fld>
            <a:endParaRPr lang="cs-CZ" altLang="cs-CZ"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46593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85732" name="Rectangle 4"/>
          <p:cNvSpPr>
            <a:spLocks noGrp="1" noChangeArrowheads="1"/>
          </p:cNvSpPr>
          <p:nvPr>
            <p:ph type="subTitle" sz="quarter" idx="1"/>
          </p:nvPr>
        </p:nvSpPr>
        <p:spPr bwMode="auto">
          <a:xfrm>
            <a:off x="804863" y="5643563"/>
            <a:ext cx="7607300" cy="823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sz="2000">
                <a:solidFill>
                  <a:schemeClr val="bg1"/>
                </a:solidFill>
              </a:defRPr>
            </a:lvl1pPr>
          </a:lstStyle>
          <a:p>
            <a:r>
              <a:rPr lang="cs-CZ"/>
              <a:t>Klepnutím lze upravit styl předlohy podnadpisů.</a:t>
            </a:r>
          </a:p>
        </p:txBody>
      </p:sp>
    </p:spTree>
    <p:extLst>
      <p:ext uri="{BB962C8B-B14F-4D97-AF65-F5344CB8AC3E}">
        <p14:creationId xmlns:p14="http://schemas.microsoft.com/office/powerpoint/2010/main" val="16618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25873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a:prstGeom prst="rect">
            <a:avLst/>
          </a:prstGeo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20785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94946" name="Rectangle 2"/>
          <p:cNvSpPr>
            <a:spLocks noGrp="1" noChangeArrowheads="1"/>
          </p:cNvSpPr>
          <p:nvPr>
            <p:ph type="subTitle" idx="1"/>
          </p:nvPr>
        </p:nvSpPr>
        <p:spPr>
          <a:xfrm>
            <a:off x="619125" y="1897063"/>
            <a:ext cx="7924800" cy="3829050"/>
          </a:xfrm>
        </p:spPr>
        <p:txBody>
          <a:bodyPr/>
          <a:lstStyle>
            <a:lvl1pPr marL="0" indent="0">
              <a:buFontTx/>
              <a:buNone/>
              <a:defRPr/>
            </a:lvl1pPr>
          </a:lstStyle>
          <a:p>
            <a:r>
              <a:rPr lang="cs-CZ"/>
              <a:t>Klepnutím lze upravit styl předlohy podnadpisů.</a:t>
            </a:r>
          </a:p>
        </p:txBody>
      </p:sp>
      <p:sp>
        <p:nvSpPr>
          <p:cNvPr id="594950" name="Rectangle 6"/>
          <p:cNvSpPr>
            <a:spLocks noGrp="1" noChangeArrowheads="1"/>
          </p:cNvSpPr>
          <p:nvPr>
            <p:ph type="ctrTitle"/>
          </p:nvPr>
        </p:nvSpPr>
        <p:spPr>
          <a:xfrm>
            <a:off x="619125" y="811213"/>
            <a:ext cx="7839075" cy="638175"/>
          </a:xfrm>
        </p:spPr>
        <p:txBody>
          <a:bodyPr/>
          <a:lstStyle>
            <a:lvl1pPr>
              <a:defRPr/>
            </a:lvl1pPr>
          </a:lstStyle>
          <a:p>
            <a:r>
              <a:rPr lang="cs-CZ"/>
              <a:t>Klepnutím lze upravit styl předlohy nadpisů.</a:t>
            </a:r>
          </a:p>
        </p:txBody>
      </p:sp>
      <p:sp>
        <p:nvSpPr>
          <p:cNvPr id="5" name="Rectangle 3"/>
          <p:cNvSpPr>
            <a:spLocks noGrp="1" noChangeArrowheads="1"/>
          </p:cNvSpPr>
          <p:nvPr>
            <p:ph type="ftr" sz="quarter" idx="10"/>
          </p:nvPr>
        </p:nvSpPr>
        <p:spPr>
          <a:xfrm>
            <a:off x="904875" y="6473825"/>
            <a:ext cx="5114925" cy="219075"/>
          </a:xfrm>
        </p:spPr>
        <p:txBody>
          <a:bodyPr/>
          <a:lstStyle>
            <a:lvl1pPr>
              <a:defRPr/>
            </a:lvl1pPr>
          </a:lstStyle>
          <a:p>
            <a:pPr>
              <a:defRPr/>
            </a:pPr>
            <a:endParaRPr lang="cs-CZ"/>
          </a:p>
        </p:txBody>
      </p:sp>
      <p:sp>
        <p:nvSpPr>
          <p:cNvPr id="6" name="Rectangle 4"/>
          <p:cNvSpPr>
            <a:spLocks noGrp="1" noChangeArrowheads="1"/>
          </p:cNvSpPr>
          <p:nvPr>
            <p:ph type="sldNum" sz="quarter" idx="11"/>
          </p:nvPr>
        </p:nvSpPr>
        <p:spPr bwMode="auto">
          <a:xfrm>
            <a:off x="476250" y="6473825"/>
            <a:ext cx="342900" cy="2190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cs typeface="+mn-cs"/>
              </a:defRPr>
            </a:lvl1pPr>
          </a:lstStyle>
          <a:p>
            <a:pPr>
              <a:defRPr/>
            </a:pPr>
            <a:fld id="{23E336EC-13D6-486D-B1D3-0E489CA3F7E0}" type="slidenum">
              <a:rPr lang="cs-CZ"/>
              <a:pPr>
                <a:defRPr/>
              </a:pPr>
              <a:t>‹#›</a:t>
            </a:fld>
            <a:endParaRPr lang="cs-CZ"/>
          </a:p>
        </p:txBody>
      </p:sp>
    </p:spTree>
    <p:extLst>
      <p:ext uri="{BB962C8B-B14F-4D97-AF65-F5344CB8AC3E}">
        <p14:creationId xmlns:p14="http://schemas.microsoft.com/office/powerpoint/2010/main" val="10221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4092422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81794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885950"/>
            <a:ext cx="3886200" cy="3833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85950"/>
            <a:ext cx="3886200" cy="3833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19742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414921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69627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292534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55549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60334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41239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724041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801688"/>
            <a:ext cx="1981200" cy="4918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801688"/>
            <a:ext cx="5791200" cy="4918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36754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extLst>
      <p:ext uri="{BB962C8B-B14F-4D97-AF65-F5344CB8AC3E}">
        <p14:creationId xmlns:p14="http://schemas.microsoft.com/office/powerpoint/2010/main" val="132014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8961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9668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p>
        </p:txBody>
      </p:sp>
    </p:spTree>
    <p:extLst>
      <p:ext uri="{BB962C8B-B14F-4D97-AF65-F5344CB8AC3E}">
        <p14:creationId xmlns:p14="http://schemas.microsoft.com/office/powerpoint/2010/main" val="405140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0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75971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10277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70"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09600" y="1885950"/>
            <a:ext cx="79248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p:txBody>
      </p:sp>
      <p:sp>
        <p:nvSpPr>
          <p:cNvPr id="53252" name="Rectangle 4"/>
          <p:cNvSpPr>
            <a:spLocks noGrp="1" noChangeArrowheads="1"/>
          </p:cNvSpPr>
          <p:nvPr>
            <p:ph type="ftr" sz="quarter" idx="3"/>
          </p:nvPr>
        </p:nvSpPr>
        <p:spPr bwMode="auto">
          <a:xfrm>
            <a:off x="900113" y="6475413"/>
            <a:ext cx="518477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cs typeface="+mn-cs"/>
              </a:defRPr>
            </a:lvl1pPr>
          </a:lstStyle>
          <a:p>
            <a:pPr>
              <a:defRPr/>
            </a:pPr>
            <a:endParaRPr lang="cs-CZ"/>
          </a:p>
        </p:txBody>
      </p:sp>
      <p:sp>
        <p:nvSpPr>
          <p:cNvPr id="2052" name="Rectangle 6"/>
          <p:cNvSpPr>
            <a:spLocks noChangeArrowheads="1"/>
          </p:cNvSpPr>
          <p:nvPr/>
        </p:nvSpPr>
        <p:spPr bwMode="auto">
          <a:xfrm>
            <a:off x="468313" y="6475413"/>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30502A-702C-41DF-B134-07091475F0DD}" type="slidenum">
              <a:rPr lang="cs-CZ" altLang="cs-CZ" sz="800">
                <a:solidFill>
                  <a:schemeClr val="bg1"/>
                </a:solidFill>
              </a:rPr>
              <a:pPr eaLnBrk="1" hangingPunct="1"/>
              <a:t>‹#›</a:t>
            </a:fld>
            <a:endParaRPr lang="cs-CZ" altLang="cs-CZ" sz="800">
              <a:solidFill>
                <a:schemeClr val="bg1"/>
              </a:solidFill>
            </a:endParaRPr>
          </a:p>
        </p:txBody>
      </p:sp>
      <p:sp>
        <p:nvSpPr>
          <p:cNvPr id="2053" name="Rectangle 2"/>
          <p:cNvSpPr>
            <a:spLocks noGrp="1" noChangeArrowheads="1"/>
          </p:cNvSpPr>
          <p:nvPr>
            <p:ph type="title"/>
          </p:nvPr>
        </p:nvSpPr>
        <p:spPr bwMode="auto">
          <a:xfrm>
            <a:off x="609600" y="801688"/>
            <a:ext cx="7924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cs-CZ" altLang="cs-CZ"/>
              <a:t>Klepnutím lze upravit styl předlohy nadpisů.</a:t>
            </a:r>
          </a:p>
        </p:txBody>
      </p:sp>
    </p:spTree>
  </p:cSld>
  <p:clrMap bg1="lt1" tx1="dk1" bg2="lt2" tx2="dk2" accent1="accent1" accent2="accent2" accent3="accent3" accent4="accent4" accent5="accent5" accent6="accent6" hlink="hlink" folHlink="folHlink"/>
  <p:sldLayoutIdLst>
    <p:sldLayoutId id="2147484071"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l" rtl="0" eaLnBrk="0" fontAlgn="base" hangingPunct="0">
        <a:spcBef>
          <a:spcPct val="0"/>
        </a:spcBef>
        <a:spcAft>
          <a:spcPct val="0"/>
        </a:spcAft>
        <a:defRPr sz="3400">
          <a:solidFill>
            <a:srgbClr val="BC032D"/>
          </a:solidFill>
          <a:latin typeface="+mj-lt"/>
          <a:ea typeface="+mj-ea"/>
          <a:cs typeface="+mj-cs"/>
        </a:defRPr>
      </a:lvl1pPr>
      <a:lvl2pPr algn="l" rtl="0" eaLnBrk="0" fontAlgn="base" hangingPunct="0">
        <a:spcBef>
          <a:spcPct val="0"/>
        </a:spcBef>
        <a:spcAft>
          <a:spcPct val="0"/>
        </a:spcAft>
        <a:defRPr sz="3400">
          <a:solidFill>
            <a:srgbClr val="BC032D"/>
          </a:solidFill>
          <a:latin typeface="Times New Roman" pitchFamily="18" charset="0"/>
        </a:defRPr>
      </a:lvl2pPr>
      <a:lvl3pPr algn="l" rtl="0" eaLnBrk="0" fontAlgn="base" hangingPunct="0">
        <a:spcBef>
          <a:spcPct val="0"/>
        </a:spcBef>
        <a:spcAft>
          <a:spcPct val="0"/>
        </a:spcAft>
        <a:defRPr sz="3400">
          <a:solidFill>
            <a:srgbClr val="BC032D"/>
          </a:solidFill>
          <a:latin typeface="Times New Roman" pitchFamily="18" charset="0"/>
        </a:defRPr>
      </a:lvl3pPr>
      <a:lvl4pPr algn="l" rtl="0" eaLnBrk="0" fontAlgn="base" hangingPunct="0">
        <a:spcBef>
          <a:spcPct val="0"/>
        </a:spcBef>
        <a:spcAft>
          <a:spcPct val="0"/>
        </a:spcAft>
        <a:defRPr sz="3400">
          <a:solidFill>
            <a:srgbClr val="BC032D"/>
          </a:solidFill>
          <a:latin typeface="Times New Roman" pitchFamily="18" charset="0"/>
        </a:defRPr>
      </a:lvl4pPr>
      <a:lvl5pPr algn="l" rtl="0" eaLnBrk="0" fontAlgn="base" hangingPunct="0">
        <a:spcBef>
          <a:spcPct val="0"/>
        </a:spcBef>
        <a:spcAft>
          <a:spcPct val="0"/>
        </a:spcAft>
        <a:defRPr sz="3400">
          <a:solidFill>
            <a:srgbClr val="BC032D"/>
          </a:solidFill>
          <a:latin typeface="Times New Roman" pitchFamily="18" charset="0"/>
        </a:defRPr>
      </a:lvl5pPr>
      <a:lvl6pPr marL="457200" algn="l" rtl="0" fontAlgn="base">
        <a:spcBef>
          <a:spcPct val="0"/>
        </a:spcBef>
        <a:spcAft>
          <a:spcPct val="0"/>
        </a:spcAft>
        <a:defRPr sz="3400">
          <a:solidFill>
            <a:srgbClr val="BC032D"/>
          </a:solidFill>
          <a:latin typeface="Times New Roman" pitchFamily="18" charset="0"/>
        </a:defRPr>
      </a:lvl6pPr>
      <a:lvl7pPr marL="914400" algn="l" rtl="0" fontAlgn="base">
        <a:spcBef>
          <a:spcPct val="0"/>
        </a:spcBef>
        <a:spcAft>
          <a:spcPct val="0"/>
        </a:spcAft>
        <a:defRPr sz="3400">
          <a:solidFill>
            <a:srgbClr val="BC032D"/>
          </a:solidFill>
          <a:latin typeface="Times New Roman" pitchFamily="18" charset="0"/>
        </a:defRPr>
      </a:lvl7pPr>
      <a:lvl8pPr marL="1371600" algn="l" rtl="0" fontAlgn="base">
        <a:spcBef>
          <a:spcPct val="0"/>
        </a:spcBef>
        <a:spcAft>
          <a:spcPct val="0"/>
        </a:spcAft>
        <a:defRPr sz="3400">
          <a:solidFill>
            <a:srgbClr val="BC032D"/>
          </a:solidFill>
          <a:latin typeface="Times New Roman" pitchFamily="18" charset="0"/>
        </a:defRPr>
      </a:lvl8pPr>
      <a:lvl9pPr marL="1828800" algn="l" rtl="0" fontAlgn="base">
        <a:spcBef>
          <a:spcPct val="0"/>
        </a:spcBef>
        <a:spcAft>
          <a:spcPct val="0"/>
        </a:spcAft>
        <a:defRPr sz="3400">
          <a:solidFill>
            <a:srgbClr val="BC032D"/>
          </a:solidFill>
          <a:latin typeface="Times New Roman" pitchFamily="18" charset="0"/>
        </a:defRPr>
      </a:lvl9pPr>
    </p:titleStyle>
    <p:bodyStyle>
      <a:lvl1pPr marL="180975" indent="-180975" algn="l" rtl="0" eaLnBrk="0" fontAlgn="base" hangingPunct="0">
        <a:spcBef>
          <a:spcPct val="20000"/>
        </a:spcBef>
        <a:spcAft>
          <a:spcPct val="0"/>
        </a:spcAft>
        <a:buClr>
          <a:schemeClr val="tx1"/>
        </a:buClr>
        <a:buSzPct val="80000"/>
        <a:buBlip>
          <a:blip r:embed="rId13"/>
        </a:buBlip>
        <a:defRPr sz="1400">
          <a:solidFill>
            <a:srgbClr val="010101"/>
          </a:solidFill>
          <a:latin typeface="+mn-lt"/>
          <a:ea typeface="+mn-ea"/>
          <a:cs typeface="+mn-cs"/>
        </a:defRPr>
      </a:lvl1pPr>
      <a:lvl2pPr marL="539750" indent="-179388" algn="l" rtl="0" eaLnBrk="0" fontAlgn="base" hangingPunct="0">
        <a:spcBef>
          <a:spcPct val="20000"/>
        </a:spcBef>
        <a:spcAft>
          <a:spcPct val="0"/>
        </a:spcAft>
        <a:buSzPct val="80000"/>
        <a:buBlip>
          <a:blip r:embed="rId14"/>
        </a:buBlip>
        <a:defRPr sz="1400">
          <a:solidFill>
            <a:srgbClr val="010101"/>
          </a:solidFill>
          <a:latin typeface="+mn-lt"/>
        </a:defRPr>
      </a:lvl2pPr>
      <a:lvl3pPr marL="719138" indent="3175" algn="l" rtl="0" eaLnBrk="0" fontAlgn="base" hangingPunct="0">
        <a:spcBef>
          <a:spcPct val="20000"/>
        </a:spcBef>
        <a:spcAft>
          <a:spcPct val="0"/>
        </a:spcAft>
        <a:buSzPct val="120000"/>
        <a:buChar char="•"/>
        <a:defRPr sz="1400">
          <a:solidFill>
            <a:srgbClr val="010101"/>
          </a:solidFill>
          <a:latin typeface="+mn-lt"/>
        </a:defRPr>
      </a:lvl3pPr>
      <a:lvl4pPr marL="1168400" indent="-266700" algn="l" rtl="0" eaLnBrk="0" fontAlgn="base" hangingPunct="0">
        <a:spcBef>
          <a:spcPct val="20000"/>
        </a:spcBef>
        <a:spcAft>
          <a:spcPct val="0"/>
        </a:spcAft>
        <a:buSzPct val="80000"/>
        <a:buBlip>
          <a:blip r:embed="rId13"/>
        </a:buBlip>
        <a:defRPr sz="1400">
          <a:solidFill>
            <a:srgbClr val="010101"/>
          </a:solidFill>
          <a:latin typeface="+mn-lt"/>
        </a:defRPr>
      </a:lvl4pPr>
      <a:lvl5pPr marL="2509838" indent="-266700" algn="l" rtl="0" eaLnBrk="0" fontAlgn="base" hangingPunct="0">
        <a:spcBef>
          <a:spcPct val="20000"/>
        </a:spcBef>
        <a:spcAft>
          <a:spcPct val="0"/>
        </a:spcAft>
        <a:buChar char="»"/>
        <a:defRPr sz="1400">
          <a:solidFill>
            <a:schemeClr val="tx1"/>
          </a:solidFill>
          <a:latin typeface="+mn-lt"/>
        </a:defRPr>
      </a:lvl5pPr>
      <a:lvl6pPr marL="2967038" indent="-266700" algn="l" rtl="0" fontAlgn="base">
        <a:spcBef>
          <a:spcPct val="20000"/>
        </a:spcBef>
        <a:spcAft>
          <a:spcPct val="0"/>
        </a:spcAft>
        <a:buChar char="»"/>
        <a:defRPr sz="1400">
          <a:solidFill>
            <a:schemeClr val="tx1"/>
          </a:solidFill>
          <a:latin typeface="+mn-lt"/>
        </a:defRPr>
      </a:lvl6pPr>
      <a:lvl7pPr marL="3424238" indent="-266700" algn="l" rtl="0" fontAlgn="base">
        <a:spcBef>
          <a:spcPct val="20000"/>
        </a:spcBef>
        <a:spcAft>
          <a:spcPct val="0"/>
        </a:spcAft>
        <a:buChar char="»"/>
        <a:defRPr sz="1400">
          <a:solidFill>
            <a:schemeClr val="tx1"/>
          </a:solidFill>
          <a:latin typeface="+mn-lt"/>
        </a:defRPr>
      </a:lvl7pPr>
      <a:lvl8pPr marL="3881438" indent="-266700" algn="l" rtl="0" fontAlgn="base">
        <a:spcBef>
          <a:spcPct val="20000"/>
        </a:spcBef>
        <a:spcAft>
          <a:spcPct val="0"/>
        </a:spcAft>
        <a:buChar char="»"/>
        <a:defRPr sz="1400">
          <a:solidFill>
            <a:schemeClr val="tx1"/>
          </a:solidFill>
          <a:latin typeface="+mn-lt"/>
        </a:defRPr>
      </a:lvl8pPr>
      <a:lvl9pPr marL="4338638" indent="-266700" algn="l" rtl="0" fontAlgn="base">
        <a:spcBef>
          <a:spcPct val="20000"/>
        </a:spcBef>
        <a:spcAft>
          <a:spcPct val="0"/>
        </a:spcAft>
        <a:buChar char="»"/>
        <a:defRPr sz="14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wmf"/></Relationships>
</file>

<file path=ppt/slides/_rels/slide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wmf"/></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5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1.wmf"/></Relationships>
</file>

<file path=ppt/slides/_rels/slide5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5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5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wmf"/><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wmf"/><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wmf"/><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wmf"/><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a:xfrm>
            <a:off x="-4" y="1956707"/>
            <a:ext cx="9144000" cy="3352800"/>
          </a:xfrm>
        </p:spPr>
        <p:txBody>
          <a:bodyPr/>
          <a:lstStyle/>
          <a:p>
            <a:pPr algn="ctr">
              <a:defRPr/>
            </a:pPr>
            <a:r>
              <a:rPr lang="cs-CZ" sz="4000" b="1" dirty="0">
                <a:solidFill>
                  <a:srgbClr val="00B2AF"/>
                </a:solidFill>
                <a:latin typeface="Arial" pitchFamily="34" charset="0"/>
                <a:cs typeface="Arial" pitchFamily="34" charset="0"/>
              </a:rPr>
              <a:t>Základy biostatistiky</a:t>
            </a:r>
            <a:br>
              <a:rPr lang="cs-CZ" sz="4000" b="1" dirty="0">
                <a:solidFill>
                  <a:srgbClr val="00B2AF"/>
                </a:solidFill>
                <a:latin typeface="Arial" pitchFamily="34" charset="0"/>
                <a:cs typeface="Arial" pitchFamily="34" charset="0"/>
              </a:rPr>
            </a:br>
            <a:r>
              <a:rPr lang="cs-CZ" sz="4000" b="1" dirty="0">
                <a:solidFill>
                  <a:srgbClr val="00B2AF"/>
                </a:solidFill>
                <a:latin typeface="Arial" pitchFamily="34" charset="0"/>
                <a:cs typeface="Arial" pitchFamily="34" charset="0"/>
              </a:rPr>
              <a:t>pro ne-statistiky </a:t>
            </a:r>
            <a:br>
              <a:rPr lang="cs-CZ" sz="4000" b="1" dirty="0">
                <a:solidFill>
                  <a:srgbClr val="00B2AF"/>
                </a:solidFill>
                <a:latin typeface="Arial" pitchFamily="34" charset="0"/>
                <a:cs typeface="Arial" pitchFamily="34" charset="0"/>
              </a:rPr>
            </a:br>
            <a:r>
              <a:rPr lang="cs-CZ" sz="4000" b="1" dirty="0">
                <a:solidFill>
                  <a:srgbClr val="00B2AF"/>
                </a:solidFill>
                <a:latin typeface="Arial" pitchFamily="34" charset="0"/>
                <a:cs typeface="Arial" pitchFamily="34" charset="0"/>
              </a:rPr>
              <a:t>– jak si připravit a (nechat) </a:t>
            </a:r>
            <a:br>
              <a:rPr lang="cs-CZ" sz="4000" b="1" dirty="0">
                <a:solidFill>
                  <a:srgbClr val="00B2AF"/>
                </a:solidFill>
                <a:latin typeface="Arial" pitchFamily="34" charset="0"/>
                <a:cs typeface="Arial" pitchFamily="34" charset="0"/>
              </a:rPr>
            </a:br>
            <a:r>
              <a:rPr lang="cs-CZ" sz="4000" b="1" dirty="0">
                <a:solidFill>
                  <a:srgbClr val="00B2AF"/>
                </a:solidFill>
                <a:latin typeface="Arial" pitchFamily="34" charset="0"/>
                <a:cs typeface="Arial" pitchFamily="34" charset="0"/>
              </a:rPr>
              <a:t>zpracovat data? </a:t>
            </a:r>
            <a:br>
              <a:rPr lang="cs-CZ" sz="4000" b="1" dirty="0">
                <a:solidFill>
                  <a:srgbClr val="00B2AF"/>
                </a:solidFill>
                <a:latin typeface="Arial" pitchFamily="34" charset="0"/>
                <a:cs typeface="Arial" pitchFamily="34" charset="0"/>
              </a:rPr>
            </a:br>
            <a:br>
              <a:rPr lang="cs-CZ" sz="4000" b="1" dirty="0">
                <a:solidFill>
                  <a:srgbClr val="00B2AF"/>
                </a:solidFill>
                <a:latin typeface="Arial" pitchFamily="34" charset="0"/>
                <a:cs typeface="Arial" pitchFamily="34" charset="0"/>
              </a:rPr>
            </a:br>
            <a:r>
              <a:rPr lang="cs-CZ" sz="3200" i="1" dirty="0">
                <a:solidFill>
                  <a:srgbClr val="00B2AF"/>
                </a:solidFill>
                <a:latin typeface="Arial" pitchFamily="34" charset="0"/>
                <a:cs typeface="Arial" pitchFamily="34" charset="0"/>
              </a:rPr>
              <a:t>Adam Svobodník</a:t>
            </a:r>
            <a:br>
              <a:rPr lang="cs-CZ" sz="4000" b="1" dirty="0">
                <a:solidFill>
                  <a:srgbClr val="00B2AF"/>
                </a:solidFill>
                <a:latin typeface="Arial" pitchFamily="34" charset="0"/>
                <a:cs typeface="Arial" pitchFamily="34" charset="0"/>
              </a:rPr>
            </a:br>
            <a:endParaRPr lang="cs-CZ" sz="4000" b="1" i="1" dirty="0">
              <a:solidFill>
                <a:srgbClr val="00B2AF"/>
              </a:solidFill>
              <a:effectLst>
                <a:outerShdw blurRad="38100" dist="38100" dir="2700000" algn="tl">
                  <a:srgbClr val="000000"/>
                </a:outerShdw>
              </a:effectLst>
              <a:latin typeface="Arial" charset="0"/>
            </a:endParaRPr>
          </a:p>
        </p:txBody>
      </p:sp>
      <p:sp>
        <p:nvSpPr>
          <p:cNvPr id="12" name="Rectangle 1026"/>
          <p:cNvSpPr txBox="1">
            <a:spLocks noChangeArrowheads="1"/>
          </p:cNvSpPr>
          <p:nvPr/>
        </p:nvSpPr>
        <p:spPr bwMode="auto">
          <a:xfrm>
            <a:off x="-1882" y="5544037"/>
            <a:ext cx="914558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3400">
                <a:solidFill>
                  <a:srgbClr val="BC032D"/>
                </a:solidFill>
                <a:latin typeface="+mj-lt"/>
                <a:ea typeface="+mj-ea"/>
                <a:cs typeface="+mj-cs"/>
              </a:defRPr>
            </a:lvl1pPr>
            <a:lvl2pPr algn="l" rtl="0" eaLnBrk="0" fontAlgn="base" hangingPunct="0">
              <a:spcBef>
                <a:spcPct val="0"/>
              </a:spcBef>
              <a:spcAft>
                <a:spcPct val="0"/>
              </a:spcAft>
              <a:defRPr sz="3400">
                <a:solidFill>
                  <a:srgbClr val="BC032D"/>
                </a:solidFill>
                <a:latin typeface="Times New Roman" pitchFamily="18" charset="0"/>
              </a:defRPr>
            </a:lvl2pPr>
            <a:lvl3pPr algn="l" rtl="0" eaLnBrk="0" fontAlgn="base" hangingPunct="0">
              <a:spcBef>
                <a:spcPct val="0"/>
              </a:spcBef>
              <a:spcAft>
                <a:spcPct val="0"/>
              </a:spcAft>
              <a:defRPr sz="3400">
                <a:solidFill>
                  <a:srgbClr val="BC032D"/>
                </a:solidFill>
                <a:latin typeface="Times New Roman" pitchFamily="18" charset="0"/>
              </a:defRPr>
            </a:lvl3pPr>
            <a:lvl4pPr algn="l" rtl="0" eaLnBrk="0" fontAlgn="base" hangingPunct="0">
              <a:spcBef>
                <a:spcPct val="0"/>
              </a:spcBef>
              <a:spcAft>
                <a:spcPct val="0"/>
              </a:spcAft>
              <a:defRPr sz="3400">
                <a:solidFill>
                  <a:srgbClr val="BC032D"/>
                </a:solidFill>
                <a:latin typeface="Times New Roman" pitchFamily="18" charset="0"/>
              </a:defRPr>
            </a:lvl4pPr>
            <a:lvl5pPr algn="l" rtl="0" eaLnBrk="0" fontAlgn="base" hangingPunct="0">
              <a:spcBef>
                <a:spcPct val="0"/>
              </a:spcBef>
              <a:spcAft>
                <a:spcPct val="0"/>
              </a:spcAft>
              <a:defRPr sz="3400">
                <a:solidFill>
                  <a:srgbClr val="BC032D"/>
                </a:solidFill>
                <a:latin typeface="Times New Roman" pitchFamily="18" charset="0"/>
              </a:defRPr>
            </a:lvl5pPr>
            <a:lvl6pPr marL="457200" algn="l" rtl="0" fontAlgn="base">
              <a:spcBef>
                <a:spcPct val="0"/>
              </a:spcBef>
              <a:spcAft>
                <a:spcPct val="0"/>
              </a:spcAft>
              <a:defRPr sz="3400">
                <a:solidFill>
                  <a:srgbClr val="BC032D"/>
                </a:solidFill>
                <a:latin typeface="Times New Roman" pitchFamily="18" charset="0"/>
              </a:defRPr>
            </a:lvl6pPr>
            <a:lvl7pPr marL="914400" algn="l" rtl="0" fontAlgn="base">
              <a:spcBef>
                <a:spcPct val="0"/>
              </a:spcBef>
              <a:spcAft>
                <a:spcPct val="0"/>
              </a:spcAft>
              <a:defRPr sz="3400">
                <a:solidFill>
                  <a:srgbClr val="BC032D"/>
                </a:solidFill>
                <a:latin typeface="Times New Roman" pitchFamily="18" charset="0"/>
              </a:defRPr>
            </a:lvl7pPr>
            <a:lvl8pPr marL="1371600" algn="l" rtl="0" fontAlgn="base">
              <a:spcBef>
                <a:spcPct val="0"/>
              </a:spcBef>
              <a:spcAft>
                <a:spcPct val="0"/>
              </a:spcAft>
              <a:defRPr sz="3400">
                <a:solidFill>
                  <a:srgbClr val="BC032D"/>
                </a:solidFill>
                <a:latin typeface="Times New Roman" pitchFamily="18" charset="0"/>
              </a:defRPr>
            </a:lvl8pPr>
            <a:lvl9pPr marL="1828800" algn="l" rtl="0" fontAlgn="base">
              <a:spcBef>
                <a:spcPct val="0"/>
              </a:spcBef>
              <a:spcAft>
                <a:spcPct val="0"/>
              </a:spcAft>
              <a:defRPr sz="3400">
                <a:solidFill>
                  <a:srgbClr val="BC032D"/>
                </a:solidFill>
                <a:latin typeface="Times New Roman" pitchFamily="18" charset="0"/>
              </a:defRPr>
            </a:lvl9pPr>
          </a:lstStyle>
          <a:p>
            <a:pPr algn="ctr">
              <a:defRPr/>
            </a:pPr>
            <a:r>
              <a:rPr lang="cs-CZ" sz="3200" i="1" kern="0" dirty="0">
                <a:solidFill>
                  <a:srgbClr val="00B2AF"/>
                </a:solidFill>
                <a:latin typeface="Arial" pitchFamily="34" charset="0"/>
                <a:cs typeface="Arial" pitchFamily="34" charset="0"/>
              </a:rPr>
              <a:t>17.06.2022</a:t>
            </a:r>
            <a:br>
              <a:rPr lang="cs-CZ" sz="3200" b="1" i="1" kern="0" dirty="0">
                <a:solidFill>
                  <a:srgbClr val="00B2AF"/>
                </a:solidFill>
                <a:effectLst>
                  <a:outerShdw blurRad="38100" dist="38100" dir="2700000" algn="tl">
                    <a:srgbClr val="000000"/>
                  </a:outerShdw>
                </a:effectLst>
                <a:latin typeface="Arial" charset="0"/>
              </a:rPr>
            </a:br>
            <a:endParaRPr lang="cs-CZ" sz="3200" b="1" i="1" kern="0" dirty="0">
              <a:solidFill>
                <a:srgbClr val="00B2AF"/>
              </a:solidFill>
              <a:effectLst>
                <a:outerShdw blurRad="38100" dist="38100" dir="2700000" algn="tl">
                  <a:srgbClr val="000000"/>
                </a:outerShdw>
              </a:effectLst>
              <a:latin typeface="Arial" charset="0"/>
            </a:endParaRPr>
          </a:p>
        </p:txBody>
      </p:sp>
      <p:sp>
        <p:nvSpPr>
          <p:cNvPr id="2" name="Obdélník 1"/>
          <p:cNvSpPr/>
          <p:nvPr/>
        </p:nvSpPr>
        <p:spPr>
          <a:xfrm>
            <a:off x="2048192" y="692817"/>
            <a:ext cx="5044440" cy="461665"/>
          </a:xfrm>
          <a:prstGeom prst="rect">
            <a:avLst/>
          </a:prstGeom>
        </p:spPr>
        <p:txBody>
          <a:bodyPr wrap="square">
            <a:spAutoFit/>
          </a:bodyPr>
          <a:lstStyle/>
          <a:p>
            <a:pPr algn="ctr">
              <a:spcAft>
                <a:spcPts val="0"/>
              </a:spcAft>
            </a:pPr>
            <a:r>
              <a:rPr lang="cs-CZ" sz="2400" i="1" dirty="0">
                <a:solidFill>
                  <a:srgbClr val="00B2AF"/>
                </a:solidFill>
                <a:latin typeface="Arial" panose="020B0604020202020204" pitchFamily="34" charset="0"/>
                <a:ea typeface="Times New Roman" panose="02020603050405020304" pitchFamily="18" charset="0"/>
              </a:rPr>
              <a:t>Interaktivní seminář</a:t>
            </a:r>
            <a:endParaRPr lang="cs-CZ" sz="2000" dirty="0">
              <a:solidFill>
                <a:srgbClr val="00B2AF"/>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5277CF-A0D6-4FAC-9397-2A4765A6C42A}"/>
              </a:ext>
            </a:extLst>
          </p:cNvPr>
          <p:cNvSpPr txBox="1"/>
          <p:nvPr/>
        </p:nvSpPr>
        <p:spPr>
          <a:xfrm>
            <a:off x="5830272" y="6139349"/>
            <a:ext cx="3313728" cy="615553"/>
          </a:xfrm>
          <a:prstGeom prst="rect">
            <a:avLst/>
          </a:prstGeom>
          <a:noFill/>
        </p:spPr>
        <p:txBody>
          <a:bodyPr wrap="none" rtlCol="0">
            <a:spAutoFit/>
          </a:bodyPr>
          <a:lstStyle/>
          <a:p>
            <a:r>
              <a:rPr lang="cs-CZ" b="1" dirty="0">
                <a:solidFill>
                  <a:srgbClr val="00B2AF"/>
                </a:solidFill>
              </a:rPr>
              <a:t>Sponzor přednášky Novartis</a:t>
            </a:r>
          </a:p>
          <a:p>
            <a:r>
              <a:rPr lang="en-GB" sz="1600" b="1" dirty="0">
                <a:solidFill>
                  <a:srgbClr val="00B2AF"/>
                </a:solidFill>
                <a:effectLst/>
                <a:latin typeface="+mn-lt"/>
                <a:ea typeface="Times New Roman" panose="02020603050405020304" pitchFamily="18" charset="0"/>
              </a:rPr>
              <a:t>CZ2206160524</a:t>
            </a:r>
            <a:r>
              <a:rPr lang="cs-CZ" sz="1600" b="1" dirty="0">
                <a:solidFill>
                  <a:srgbClr val="00B2AF"/>
                </a:solidFill>
                <a:latin typeface="+mn-lt"/>
                <a:ea typeface="Times New Roman" panose="02020603050405020304" pitchFamily="18" charset="0"/>
              </a:rPr>
              <a:t>/06/2022</a:t>
            </a:r>
            <a:endParaRPr lang="en-GB" sz="1600" b="1" dirty="0">
              <a:solidFill>
                <a:srgbClr val="00B2AF"/>
              </a:solidFill>
              <a:latin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70113"/>
            <a:ext cx="1257300" cy="1220787"/>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16394"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400"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16401"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16402"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16395"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16396"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en-US" altLang="cs-CZ" sz="1600" b="1">
                <a:solidFill>
                  <a:schemeClr val="bg1"/>
                </a:solidFill>
              </a:rPr>
              <a:t>5</a:t>
            </a:r>
            <a:r>
              <a:rPr lang="cs-CZ" altLang="cs-CZ" sz="1600" b="1">
                <a:solidFill>
                  <a:schemeClr val="bg1"/>
                </a:solidFill>
              </a:rPr>
              <a:t>0%</a:t>
            </a:r>
          </a:p>
        </p:txBody>
      </p:sp>
      <p:sp>
        <p:nvSpPr>
          <p:cNvPr id="16397"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6398" name="TextovéPole 12"/>
          <p:cNvSpPr txBox="1">
            <a:spLocks noChangeArrowheads="1"/>
          </p:cNvSpPr>
          <p:nvPr/>
        </p:nvSpPr>
        <p:spPr bwMode="auto">
          <a:xfrm>
            <a:off x="5900738" y="619125"/>
            <a:ext cx="31575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bg1"/>
                </a:solidFill>
              </a:rPr>
              <a:t>Situace 1:</a:t>
            </a:r>
            <a:br>
              <a:rPr lang="cs-CZ" altLang="cs-CZ" sz="1800">
                <a:solidFill>
                  <a:schemeClr val="bg1"/>
                </a:solidFill>
              </a:rPr>
            </a:br>
            <a:r>
              <a:rPr lang="cs-CZ" altLang="cs-CZ" sz="1800">
                <a:solidFill>
                  <a:schemeClr val="bg1"/>
                </a:solidFill>
              </a:rPr>
              <a:t>N=všichni pacienti na světě</a:t>
            </a:r>
            <a:br>
              <a:rPr lang="cs-CZ" altLang="cs-CZ" sz="1800">
                <a:solidFill>
                  <a:schemeClr val="bg1"/>
                </a:solidFill>
              </a:rPr>
            </a:br>
            <a:r>
              <a:rPr lang="cs-CZ" altLang="cs-CZ" sz="1800">
                <a:solidFill>
                  <a:schemeClr val="bg1"/>
                </a:solidFill>
              </a:rPr>
              <a:t>P</a:t>
            </a:r>
            <a:r>
              <a:rPr lang="cs-CZ" altLang="cs-CZ" sz="1800" baseline="-25000">
                <a:solidFill>
                  <a:schemeClr val="bg1"/>
                </a:solidFill>
              </a:rPr>
              <a:t>(A)</a:t>
            </a:r>
            <a:r>
              <a:rPr lang="cs-CZ" altLang="cs-CZ" sz="1800">
                <a:solidFill>
                  <a:schemeClr val="bg1"/>
                </a:solidFill>
              </a:rPr>
              <a:t> = </a:t>
            </a:r>
            <a:r>
              <a:rPr lang="en-US" altLang="cs-CZ" sz="1800">
                <a:solidFill>
                  <a:schemeClr val="bg1"/>
                </a:solidFill>
              </a:rPr>
              <a:t>5</a:t>
            </a:r>
            <a:r>
              <a:rPr lang="cs-CZ" altLang="cs-CZ" sz="1800">
                <a:solidFill>
                  <a:schemeClr val="bg1"/>
                </a:solidFill>
              </a:rPr>
              <a:t>0%</a:t>
            </a:r>
          </a:p>
          <a:p>
            <a:pPr eaLnBrk="1" hangingPunct="1">
              <a:spcBef>
                <a:spcPct val="0"/>
              </a:spcBef>
              <a:buClrTx/>
              <a:buSzTx/>
              <a:buFontTx/>
              <a:buNone/>
            </a:pPr>
            <a:r>
              <a:rPr lang="cs-CZ" altLang="cs-CZ" sz="1800">
                <a:solidFill>
                  <a:schemeClr val="bg1"/>
                </a:solidFill>
              </a:rPr>
              <a:t>P</a:t>
            </a:r>
            <a:r>
              <a:rPr lang="cs-CZ" altLang="cs-CZ" sz="1800" baseline="-25000">
                <a:solidFill>
                  <a:schemeClr val="bg1"/>
                </a:solidFill>
              </a:rPr>
              <a:t>(B)</a:t>
            </a:r>
            <a:r>
              <a:rPr lang="cs-CZ" altLang="cs-CZ" sz="1800">
                <a:solidFill>
                  <a:schemeClr val="bg1"/>
                </a:solidFill>
              </a:rPr>
              <a:t> = 50%</a:t>
            </a:r>
          </a:p>
          <a:p>
            <a:pPr eaLnBrk="1" hangingPunct="1">
              <a:spcBef>
                <a:spcPct val="0"/>
              </a:spcBef>
              <a:buClrTx/>
              <a:buSzTx/>
              <a:buFontTx/>
              <a:buNone/>
            </a:pPr>
            <a:r>
              <a:rPr lang="cs-CZ" altLang="cs-CZ" sz="1800">
                <a:solidFill>
                  <a:schemeClr val="bg1"/>
                </a:solidFill>
              </a:rPr>
              <a:t>P=?</a:t>
            </a:r>
          </a:p>
          <a:p>
            <a:pPr eaLnBrk="1" hangingPunct="1">
              <a:spcBef>
                <a:spcPct val="0"/>
              </a:spcBef>
              <a:buClrTx/>
              <a:buSzTx/>
              <a:buFontTx/>
              <a:buNone/>
            </a:pPr>
            <a:endParaRPr lang="cs-CZ" altLang="cs-CZ" sz="1800">
              <a:solidFill>
                <a:schemeClr val="bg1"/>
              </a:solidFill>
            </a:endParaRPr>
          </a:p>
        </p:txBody>
      </p:sp>
    </p:spTree>
    <p:extLst>
      <p:ext uri="{BB962C8B-B14F-4D97-AF65-F5344CB8AC3E}">
        <p14:creationId xmlns:p14="http://schemas.microsoft.com/office/powerpoint/2010/main" val="26821699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17418"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424"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17425"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17426"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17419"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17420"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7421"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Tree>
    <p:extLst>
      <p:ext uri="{BB962C8B-B14F-4D97-AF65-F5344CB8AC3E}">
        <p14:creationId xmlns:p14="http://schemas.microsoft.com/office/powerpoint/2010/main" val="18080347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18442"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464"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18465"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18466"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18443"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18444"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8445"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18447"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18447"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p:cNvCxnSpPr>
            <a:stCxn id="18447" idx="0"/>
          </p:cNvCxnSpPr>
          <p:nvPr/>
        </p:nvCxnSpPr>
        <p:spPr>
          <a:xfrm flipV="1">
            <a:off x="712788" y="1917700"/>
            <a:ext cx="2778125" cy="9413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18447" idx="0"/>
          </p:cNvCxnSpPr>
          <p:nvPr/>
        </p:nvCxnSpPr>
        <p:spPr>
          <a:xfrm flipV="1">
            <a:off x="712788" y="2070100"/>
            <a:ext cx="2930525" cy="7889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18447"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p:cNvCxnSpPr>
            <a:stCxn id="18447" idx="0"/>
          </p:cNvCxnSpPr>
          <p:nvPr/>
        </p:nvCxnSpPr>
        <p:spPr>
          <a:xfrm flipV="1">
            <a:off x="712788" y="2222500"/>
            <a:ext cx="3732212"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Přímá spojnice 29"/>
          <p:cNvCxnSpPr>
            <a:stCxn id="18447" idx="0"/>
          </p:cNvCxnSpPr>
          <p:nvPr/>
        </p:nvCxnSpPr>
        <p:spPr>
          <a:xfrm flipV="1">
            <a:off x="712788" y="1765300"/>
            <a:ext cx="3524250" cy="10937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18447"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18447"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18447"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4" name="Přímá spojnice 33"/>
          <p:cNvCxnSpPr>
            <a:stCxn id="18447" idx="0"/>
          </p:cNvCxnSpPr>
          <p:nvPr/>
        </p:nvCxnSpPr>
        <p:spPr>
          <a:xfrm flipV="1">
            <a:off x="712788" y="1497013"/>
            <a:ext cx="2879725" cy="136207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18447"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6" name="Přímá spojnice 65"/>
          <p:cNvCxnSpPr>
            <a:stCxn id="18447" idx="0"/>
          </p:cNvCxnSpPr>
          <p:nvPr/>
        </p:nvCxnSpPr>
        <p:spPr>
          <a:xfrm flipV="1">
            <a:off x="712788" y="2463800"/>
            <a:ext cx="2320925" cy="395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7" name="Přímá spojnice 66"/>
          <p:cNvCxnSpPr>
            <a:stCxn id="18447" idx="0"/>
          </p:cNvCxnSpPr>
          <p:nvPr/>
        </p:nvCxnSpPr>
        <p:spPr>
          <a:xfrm flipV="1">
            <a:off x="712788" y="2003425"/>
            <a:ext cx="3082925" cy="8556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8" name="Přímá spojnice 67"/>
          <p:cNvCxnSpPr>
            <a:stCxn id="18447" idx="0"/>
          </p:cNvCxnSpPr>
          <p:nvPr/>
        </p:nvCxnSpPr>
        <p:spPr>
          <a:xfrm flipV="1">
            <a:off x="712788" y="1604963"/>
            <a:ext cx="3732212" cy="12541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18447" idx="0"/>
            <a:endCxn id="18444"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8699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19466"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480"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19481"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19482"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19467"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19468"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9469"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19471"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0,653</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19471"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19471"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19471"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19471"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19471"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19471"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19471" idx="0"/>
            <a:endCxn id="19468"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2803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20490"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520"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20521"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20522"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20491"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20492"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20493"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20495"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0,653</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20495"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20495"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20495"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20495"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20495"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20495"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20495" idx="0"/>
            <a:endCxn id="20492"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0503" name="TextovéPole 34"/>
          <p:cNvSpPr txBox="1">
            <a:spLocks noChangeArrowheads="1"/>
          </p:cNvSpPr>
          <p:nvPr/>
        </p:nvSpPr>
        <p:spPr bwMode="auto">
          <a:xfrm>
            <a:off x="1762125" y="447833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3:</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36" name="Přímá spojnice 35"/>
          <p:cNvCxnSpPr>
            <a:stCxn id="20503" idx="0"/>
          </p:cNvCxnSpPr>
          <p:nvPr/>
        </p:nvCxnSpPr>
        <p:spPr>
          <a:xfrm flipV="1">
            <a:off x="2474913" y="2320925"/>
            <a:ext cx="1016000" cy="2157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20503" idx="0"/>
          </p:cNvCxnSpPr>
          <p:nvPr/>
        </p:nvCxnSpPr>
        <p:spPr>
          <a:xfrm flipV="1">
            <a:off x="2474913" y="2473325"/>
            <a:ext cx="1168400" cy="20050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a:stCxn id="20503" idx="0"/>
          </p:cNvCxnSpPr>
          <p:nvPr/>
        </p:nvCxnSpPr>
        <p:spPr>
          <a:xfrm flipV="1">
            <a:off x="2474913" y="2625725"/>
            <a:ext cx="1320800" cy="18526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p:cNvCxnSpPr>
            <a:stCxn id="20503" idx="0"/>
          </p:cNvCxnSpPr>
          <p:nvPr/>
        </p:nvCxnSpPr>
        <p:spPr>
          <a:xfrm flipV="1">
            <a:off x="2474913" y="2778125"/>
            <a:ext cx="1473200"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p:cNvCxnSpPr>
            <a:stCxn id="20503" idx="0"/>
          </p:cNvCxnSpPr>
          <p:nvPr/>
        </p:nvCxnSpPr>
        <p:spPr>
          <a:xfrm flipV="1">
            <a:off x="2474913" y="2778125"/>
            <a:ext cx="2122487"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p:cNvCxnSpPr>
            <a:stCxn id="20503" idx="0"/>
          </p:cNvCxnSpPr>
          <p:nvPr/>
        </p:nvCxnSpPr>
        <p:spPr>
          <a:xfrm flipV="1">
            <a:off x="2474913" y="2320925"/>
            <a:ext cx="1914525" cy="21574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0503" idx="0"/>
          </p:cNvCxnSpPr>
          <p:nvPr/>
        </p:nvCxnSpPr>
        <p:spPr>
          <a:xfrm flipV="1">
            <a:off x="2474913" y="2778125"/>
            <a:ext cx="1270000" cy="17002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a:stCxn id="20503" idx="0"/>
          </p:cNvCxnSpPr>
          <p:nvPr/>
        </p:nvCxnSpPr>
        <p:spPr>
          <a:xfrm flipV="1">
            <a:off x="2474913" y="3330575"/>
            <a:ext cx="808037" cy="11477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a:stCxn id="20503" idx="0"/>
          </p:cNvCxnSpPr>
          <p:nvPr/>
        </p:nvCxnSpPr>
        <p:spPr>
          <a:xfrm flipV="1">
            <a:off x="2474913" y="2162175"/>
            <a:ext cx="1270000" cy="23161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20503" idx="0"/>
          </p:cNvCxnSpPr>
          <p:nvPr/>
        </p:nvCxnSpPr>
        <p:spPr>
          <a:xfrm flipV="1">
            <a:off x="2474913" y="2052638"/>
            <a:ext cx="1270000" cy="24257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a:stCxn id="20503" idx="0"/>
          </p:cNvCxnSpPr>
          <p:nvPr/>
        </p:nvCxnSpPr>
        <p:spPr>
          <a:xfrm flipV="1">
            <a:off x="2474913" y="2052638"/>
            <a:ext cx="2122487" cy="24257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0503" idx="0"/>
          </p:cNvCxnSpPr>
          <p:nvPr/>
        </p:nvCxnSpPr>
        <p:spPr>
          <a:xfrm flipV="1">
            <a:off x="2474913" y="3021013"/>
            <a:ext cx="711200" cy="14573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p:cNvCxnSpPr>
            <a:stCxn id="20503" idx="0"/>
          </p:cNvCxnSpPr>
          <p:nvPr/>
        </p:nvCxnSpPr>
        <p:spPr>
          <a:xfrm flipV="1">
            <a:off x="2474913" y="2559050"/>
            <a:ext cx="1473200" cy="1919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20503" idx="0"/>
          </p:cNvCxnSpPr>
          <p:nvPr/>
        </p:nvCxnSpPr>
        <p:spPr>
          <a:xfrm flipV="1">
            <a:off x="2474913" y="2162175"/>
            <a:ext cx="2122487" cy="23161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p:cNvCxnSpPr>
            <a:stCxn id="20503" idx="0"/>
          </p:cNvCxnSpPr>
          <p:nvPr/>
        </p:nvCxnSpPr>
        <p:spPr>
          <a:xfrm flipV="1">
            <a:off x="2474913" y="3127375"/>
            <a:ext cx="711200" cy="13509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7351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21514"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544"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21545"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21546"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21515"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21516"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21517"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21519"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0,653</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21519"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21519"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21519"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21519"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21519"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21519"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21519" idx="0"/>
            <a:endCxn id="21516"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1527" name="TextovéPole 34"/>
          <p:cNvSpPr txBox="1">
            <a:spLocks noChangeArrowheads="1"/>
          </p:cNvSpPr>
          <p:nvPr/>
        </p:nvSpPr>
        <p:spPr bwMode="auto">
          <a:xfrm>
            <a:off x="1762125" y="447833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3:</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0,155</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36" name="Přímá spojnice 35"/>
          <p:cNvCxnSpPr>
            <a:stCxn id="21527" idx="0"/>
          </p:cNvCxnSpPr>
          <p:nvPr/>
        </p:nvCxnSpPr>
        <p:spPr>
          <a:xfrm flipV="1">
            <a:off x="2474913" y="2320925"/>
            <a:ext cx="1016000" cy="2157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21527" idx="0"/>
          </p:cNvCxnSpPr>
          <p:nvPr/>
        </p:nvCxnSpPr>
        <p:spPr>
          <a:xfrm flipV="1">
            <a:off x="2474913" y="2473325"/>
            <a:ext cx="1168400" cy="20050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a:stCxn id="21527" idx="0"/>
          </p:cNvCxnSpPr>
          <p:nvPr/>
        </p:nvCxnSpPr>
        <p:spPr>
          <a:xfrm flipV="1">
            <a:off x="2474913" y="2625725"/>
            <a:ext cx="1320800" cy="18526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p:cNvCxnSpPr>
            <a:stCxn id="21527" idx="0"/>
          </p:cNvCxnSpPr>
          <p:nvPr/>
        </p:nvCxnSpPr>
        <p:spPr>
          <a:xfrm flipV="1">
            <a:off x="2474913" y="2778125"/>
            <a:ext cx="1473200"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p:cNvCxnSpPr>
            <a:stCxn id="21527" idx="0"/>
          </p:cNvCxnSpPr>
          <p:nvPr/>
        </p:nvCxnSpPr>
        <p:spPr>
          <a:xfrm flipV="1">
            <a:off x="2474913" y="2778125"/>
            <a:ext cx="2122487"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p:cNvCxnSpPr>
            <a:stCxn id="21527" idx="0"/>
          </p:cNvCxnSpPr>
          <p:nvPr/>
        </p:nvCxnSpPr>
        <p:spPr>
          <a:xfrm flipV="1">
            <a:off x="2474913" y="2320925"/>
            <a:ext cx="1914525" cy="21574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1527" idx="0"/>
          </p:cNvCxnSpPr>
          <p:nvPr/>
        </p:nvCxnSpPr>
        <p:spPr>
          <a:xfrm flipV="1">
            <a:off x="2474913" y="2778125"/>
            <a:ext cx="1270000" cy="17002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a:stCxn id="21527" idx="0"/>
          </p:cNvCxnSpPr>
          <p:nvPr/>
        </p:nvCxnSpPr>
        <p:spPr>
          <a:xfrm flipV="1">
            <a:off x="2474913" y="3330575"/>
            <a:ext cx="808037" cy="11477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a:stCxn id="21527" idx="0"/>
          </p:cNvCxnSpPr>
          <p:nvPr/>
        </p:nvCxnSpPr>
        <p:spPr>
          <a:xfrm flipV="1">
            <a:off x="2474913" y="2162175"/>
            <a:ext cx="1270000" cy="23161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21527" idx="0"/>
          </p:cNvCxnSpPr>
          <p:nvPr/>
        </p:nvCxnSpPr>
        <p:spPr>
          <a:xfrm flipV="1">
            <a:off x="2474913" y="2052638"/>
            <a:ext cx="1270000" cy="24257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a:stCxn id="21527" idx="0"/>
          </p:cNvCxnSpPr>
          <p:nvPr/>
        </p:nvCxnSpPr>
        <p:spPr>
          <a:xfrm flipV="1">
            <a:off x="2474913" y="2052638"/>
            <a:ext cx="2122487" cy="24257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1527" idx="0"/>
          </p:cNvCxnSpPr>
          <p:nvPr/>
        </p:nvCxnSpPr>
        <p:spPr>
          <a:xfrm flipV="1">
            <a:off x="2474913" y="3021013"/>
            <a:ext cx="711200" cy="14573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p:cNvCxnSpPr>
            <a:stCxn id="21527" idx="0"/>
          </p:cNvCxnSpPr>
          <p:nvPr/>
        </p:nvCxnSpPr>
        <p:spPr>
          <a:xfrm flipV="1">
            <a:off x="2474913" y="2559050"/>
            <a:ext cx="1473200" cy="1919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21527" idx="0"/>
          </p:cNvCxnSpPr>
          <p:nvPr/>
        </p:nvCxnSpPr>
        <p:spPr>
          <a:xfrm flipV="1">
            <a:off x="2474913" y="2162175"/>
            <a:ext cx="2122487" cy="23161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p:cNvCxnSpPr>
            <a:stCxn id="21527" idx="0"/>
          </p:cNvCxnSpPr>
          <p:nvPr/>
        </p:nvCxnSpPr>
        <p:spPr>
          <a:xfrm flipV="1">
            <a:off x="2474913" y="3127375"/>
            <a:ext cx="711200" cy="13509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697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22538"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575"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22576"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22577"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22539"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22540"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22541"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22543"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0,653</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22543"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22543"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22543"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22543"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22543"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22543"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22543" idx="0"/>
            <a:endCxn id="22540"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2551" name="TextovéPole 34"/>
          <p:cNvSpPr txBox="1">
            <a:spLocks noChangeArrowheads="1"/>
          </p:cNvSpPr>
          <p:nvPr/>
        </p:nvSpPr>
        <p:spPr bwMode="auto">
          <a:xfrm>
            <a:off x="1762125" y="447833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3:</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0,155</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36" name="Přímá spojnice 35"/>
          <p:cNvCxnSpPr>
            <a:stCxn id="22551" idx="0"/>
          </p:cNvCxnSpPr>
          <p:nvPr/>
        </p:nvCxnSpPr>
        <p:spPr>
          <a:xfrm flipV="1">
            <a:off x="2474913" y="2320925"/>
            <a:ext cx="1016000" cy="2157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22551" idx="0"/>
          </p:cNvCxnSpPr>
          <p:nvPr/>
        </p:nvCxnSpPr>
        <p:spPr>
          <a:xfrm flipV="1">
            <a:off x="2474913" y="2473325"/>
            <a:ext cx="1168400" cy="20050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a:stCxn id="22551" idx="0"/>
          </p:cNvCxnSpPr>
          <p:nvPr/>
        </p:nvCxnSpPr>
        <p:spPr>
          <a:xfrm flipV="1">
            <a:off x="2474913" y="2625725"/>
            <a:ext cx="1320800" cy="18526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p:cNvCxnSpPr>
            <a:stCxn id="22551" idx="0"/>
          </p:cNvCxnSpPr>
          <p:nvPr/>
        </p:nvCxnSpPr>
        <p:spPr>
          <a:xfrm flipV="1">
            <a:off x="2474913" y="2778125"/>
            <a:ext cx="1473200"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p:cNvCxnSpPr>
            <a:stCxn id="22551" idx="0"/>
          </p:cNvCxnSpPr>
          <p:nvPr/>
        </p:nvCxnSpPr>
        <p:spPr>
          <a:xfrm flipV="1">
            <a:off x="2474913" y="2778125"/>
            <a:ext cx="2122487"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p:cNvCxnSpPr>
            <a:stCxn id="22551" idx="0"/>
          </p:cNvCxnSpPr>
          <p:nvPr/>
        </p:nvCxnSpPr>
        <p:spPr>
          <a:xfrm flipV="1">
            <a:off x="2474913" y="2320925"/>
            <a:ext cx="1914525" cy="21574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2551" idx="0"/>
          </p:cNvCxnSpPr>
          <p:nvPr/>
        </p:nvCxnSpPr>
        <p:spPr>
          <a:xfrm flipV="1">
            <a:off x="2474913" y="2778125"/>
            <a:ext cx="1270000" cy="17002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a:stCxn id="22551" idx="0"/>
          </p:cNvCxnSpPr>
          <p:nvPr/>
        </p:nvCxnSpPr>
        <p:spPr>
          <a:xfrm flipV="1">
            <a:off x="2474913" y="3330575"/>
            <a:ext cx="808037" cy="11477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a:stCxn id="22551" idx="0"/>
          </p:cNvCxnSpPr>
          <p:nvPr/>
        </p:nvCxnSpPr>
        <p:spPr>
          <a:xfrm flipV="1">
            <a:off x="2474913" y="2162175"/>
            <a:ext cx="1270000" cy="23161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22551" idx="0"/>
          </p:cNvCxnSpPr>
          <p:nvPr/>
        </p:nvCxnSpPr>
        <p:spPr>
          <a:xfrm flipV="1">
            <a:off x="2474913" y="2052638"/>
            <a:ext cx="1270000" cy="24257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a:stCxn id="22551" idx="0"/>
          </p:cNvCxnSpPr>
          <p:nvPr/>
        </p:nvCxnSpPr>
        <p:spPr>
          <a:xfrm flipV="1">
            <a:off x="2474913" y="2052638"/>
            <a:ext cx="2122487" cy="24257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2551" idx="0"/>
          </p:cNvCxnSpPr>
          <p:nvPr/>
        </p:nvCxnSpPr>
        <p:spPr>
          <a:xfrm flipV="1">
            <a:off x="2474913" y="3021013"/>
            <a:ext cx="711200" cy="14573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p:cNvCxnSpPr>
            <a:stCxn id="22551" idx="0"/>
          </p:cNvCxnSpPr>
          <p:nvPr/>
        </p:nvCxnSpPr>
        <p:spPr>
          <a:xfrm flipV="1">
            <a:off x="2474913" y="2559050"/>
            <a:ext cx="1473200" cy="1919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22551" idx="0"/>
          </p:cNvCxnSpPr>
          <p:nvPr/>
        </p:nvCxnSpPr>
        <p:spPr>
          <a:xfrm flipV="1">
            <a:off x="2474913" y="2162175"/>
            <a:ext cx="2122487" cy="23161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p:cNvCxnSpPr>
            <a:stCxn id="22551" idx="0"/>
          </p:cNvCxnSpPr>
          <p:nvPr/>
        </p:nvCxnSpPr>
        <p:spPr>
          <a:xfrm flipV="1">
            <a:off x="2474913" y="3127375"/>
            <a:ext cx="711200" cy="13509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2567" name="TextovéPole 50"/>
          <p:cNvSpPr txBox="1">
            <a:spLocks noChangeArrowheads="1"/>
          </p:cNvSpPr>
          <p:nvPr/>
        </p:nvSpPr>
        <p:spPr bwMode="auto">
          <a:xfrm>
            <a:off x="6767513" y="302418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4:</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80%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52" name="Přímá spojnice 51"/>
          <p:cNvCxnSpPr>
            <a:stCxn id="22567" idx="0"/>
          </p:cNvCxnSpPr>
          <p:nvPr/>
        </p:nvCxnSpPr>
        <p:spPr>
          <a:xfrm flipH="1" flipV="1">
            <a:off x="4718050" y="1917700"/>
            <a:ext cx="2762250" cy="11064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p:cNvCxnSpPr>
            <a:stCxn id="22567" idx="0"/>
          </p:cNvCxnSpPr>
          <p:nvPr/>
        </p:nvCxnSpPr>
        <p:spPr>
          <a:xfrm flipH="1" flipV="1">
            <a:off x="5213350" y="1927225"/>
            <a:ext cx="2266950" cy="10969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p:cNvCxnSpPr>
            <a:stCxn id="22567" idx="0"/>
          </p:cNvCxnSpPr>
          <p:nvPr/>
        </p:nvCxnSpPr>
        <p:spPr>
          <a:xfrm flipH="1" flipV="1">
            <a:off x="5078413" y="1927225"/>
            <a:ext cx="2401887" cy="10969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5" name="Přímá spojnice 54"/>
          <p:cNvCxnSpPr>
            <a:stCxn id="22567" idx="0"/>
          </p:cNvCxnSpPr>
          <p:nvPr/>
        </p:nvCxnSpPr>
        <p:spPr>
          <a:xfrm flipH="1" flipV="1">
            <a:off x="4551363" y="1917700"/>
            <a:ext cx="2928937" cy="11064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6" name="Přímá spojnice 55"/>
          <p:cNvCxnSpPr>
            <a:stCxn id="22567" idx="0"/>
          </p:cNvCxnSpPr>
          <p:nvPr/>
        </p:nvCxnSpPr>
        <p:spPr>
          <a:xfrm flipH="1" flipV="1">
            <a:off x="5213350" y="2305050"/>
            <a:ext cx="2266950" cy="719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7" name="Přímá spojnice 56"/>
          <p:cNvCxnSpPr>
            <a:stCxn id="22567" idx="0"/>
          </p:cNvCxnSpPr>
          <p:nvPr/>
        </p:nvCxnSpPr>
        <p:spPr>
          <a:xfrm flipH="1" flipV="1">
            <a:off x="4865688" y="1841500"/>
            <a:ext cx="2614612" cy="11826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544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23562"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599"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23600"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23601"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23563"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23564"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23565"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23567"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0,653</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23567"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23567"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23567"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23567"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23567"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23567"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23567" idx="0"/>
            <a:endCxn id="23564"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3575" name="TextovéPole 34"/>
          <p:cNvSpPr txBox="1">
            <a:spLocks noChangeArrowheads="1"/>
          </p:cNvSpPr>
          <p:nvPr/>
        </p:nvSpPr>
        <p:spPr bwMode="auto">
          <a:xfrm>
            <a:off x="1762125" y="447833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3:</a:t>
            </a:r>
            <a:br>
              <a:rPr lang="cs-CZ" altLang="cs-CZ" sz="1800">
                <a:solidFill>
                  <a:schemeClr val="tx1">
                    <a:lumMod val="50000"/>
                    <a:lumOff val="50000"/>
                  </a:schemeClr>
                </a:solidFill>
              </a:rPr>
            </a:br>
            <a:r>
              <a:rPr lang="cs-CZ" altLang="cs-CZ" sz="1800">
                <a:solidFill>
                  <a:schemeClr val="tx1">
                    <a:lumMod val="50000"/>
                    <a:lumOff val="50000"/>
                  </a:schemeClr>
                </a:solidFill>
              </a:rPr>
              <a:t>N=200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60%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0,155</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36" name="Přímá spojnice 35"/>
          <p:cNvCxnSpPr>
            <a:stCxn id="23575" idx="0"/>
          </p:cNvCxnSpPr>
          <p:nvPr/>
        </p:nvCxnSpPr>
        <p:spPr>
          <a:xfrm flipV="1">
            <a:off x="2474913" y="2320925"/>
            <a:ext cx="1016000" cy="2157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23575" idx="0"/>
          </p:cNvCxnSpPr>
          <p:nvPr/>
        </p:nvCxnSpPr>
        <p:spPr>
          <a:xfrm flipV="1">
            <a:off x="2474913" y="2473325"/>
            <a:ext cx="1168400" cy="20050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a:stCxn id="23575" idx="0"/>
          </p:cNvCxnSpPr>
          <p:nvPr/>
        </p:nvCxnSpPr>
        <p:spPr>
          <a:xfrm flipV="1">
            <a:off x="2474913" y="2625725"/>
            <a:ext cx="1320800" cy="18526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p:cNvCxnSpPr>
            <a:stCxn id="23575" idx="0"/>
          </p:cNvCxnSpPr>
          <p:nvPr/>
        </p:nvCxnSpPr>
        <p:spPr>
          <a:xfrm flipV="1">
            <a:off x="2474913" y="2778125"/>
            <a:ext cx="1473200"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p:cNvCxnSpPr>
            <a:stCxn id="23575" idx="0"/>
          </p:cNvCxnSpPr>
          <p:nvPr/>
        </p:nvCxnSpPr>
        <p:spPr>
          <a:xfrm flipV="1">
            <a:off x="2474913" y="2778125"/>
            <a:ext cx="2122487"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p:cNvCxnSpPr>
            <a:stCxn id="23575" idx="0"/>
          </p:cNvCxnSpPr>
          <p:nvPr/>
        </p:nvCxnSpPr>
        <p:spPr>
          <a:xfrm flipV="1">
            <a:off x="2474913" y="2320925"/>
            <a:ext cx="1914525" cy="21574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3575" idx="0"/>
          </p:cNvCxnSpPr>
          <p:nvPr/>
        </p:nvCxnSpPr>
        <p:spPr>
          <a:xfrm flipV="1">
            <a:off x="2474913" y="2778125"/>
            <a:ext cx="1270000" cy="17002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a:stCxn id="23575" idx="0"/>
          </p:cNvCxnSpPr>
          <p:nvPr/>
        </p:nvCxnSpPr>
        <p:spPr>
          <a:xfrm flipV="1">
            <a:off x="2474913" y="3330575"/>
            <a:ext cx="808037" cy="11477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a:stCxn id="23575" idx="0"/>
          </p:cNvCxnSpPr>
          <p:nvPr/>
        </p:nvCxnSpPr>
        <p:spPr>
          <a:xfrm flipV="1">
            <a:off x="2474913" y="2162175"/>
            <a:ext cx="1270000" cy="23161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23575" idx="0"/>
          </p:cNvCxnSpPr>
          <p:nvPr/>
        </p:nvCxnSpPr>
        <p:spPr>
          <a:xfrm flipV="1">
            <a:off x="2474913" y="2052638"/>
            <a:ext cx="1270000" cy="24257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a:stCxn id="23575" idx="0"/>
          </p:cNvCxnSpPr>
          <p:nvPr/>
        </p:nvCxnSpPr>
        <p:spPr>
          <a:xfrm flipV="1">
            <a:off x="2474913" y="2052638"/>
            <a:ext cx="2122487" cy="24257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3575" idx="0"/>
          </p:cNvCxnSpPr>
          <p:nvPr/>
        </p:nvCxnSpPr>
        <p:spPr>
          <a:xfrm flipV="1">
            <a:off x="2474913" y="3021013"/>
            <a:ext cx="711200" cy="14573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p:cNvCxnSpPr>
            <a:stCxn id="23575" idx="0"/>
          </p:cNvCxnSpPr>
          <p:nvPr/>
        </p:nvCxnSpPr>
        <p:spPr>
          <a:xfrm flipV="1">
            <a:off x="2474913" y="2559050"/>
            <a:ext cx="1473200" cy="1919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23575" idx="0"/>
          </p:cNvCxnSpPr>
          <p:nvPr/>
        </p:nvCxnSpPr>
        <p:spPr>
          <a:xfrm flipV="1">
            <a:off x="2474913" y="2162175"/>
            <a:ext cx="2122487" cy="23161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p:cNvCxnSpPr>
            <a:stCxn id="23575" idx="0"/>
          </p:cNvCxnSpPr>
          <p:nvPr/>
        </p:nvCxnSpPr>
        <p:spPr>
          <a:xfrm flipV="1">
            <a:off x="2474913" y="3127375"/>
            <a:ext cx="711200" cy="13509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3591" name="TextovéPole 50"/>
          <p:cNvSpPr txBox="1">
            <a:spLocks noChangeArrowheads="1"/>
          </p:cNvSpPr>
          <p:nvPr/>
        </p:nvSpPr>
        <p:spPr bwMode="auto">
          <a:xfrm>
            <a:off x="6767513" y="302418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4:</a:t>
            </a:r>
            <a:br>
              <a:rPr lang="cs-CZ" altLang="cs-CZ" sz="1800">
                <a:solidFill>
                  <a:schemeClr val="tx1">
                    <a:lumMod val="50000"/>
                    <a:lumOff val="50000"/>
                  </a:schemeClr>
                </a:solidFill>
              </a:rPr>
            </a:br>
            <a:r>
              <a:rPr lang="cs-CZ" altLang="cs-CZ" sz="1800">
                <a:solidFill>
                  <a:schemeClr val="tx1">
                    <a:lumMod val="50000"/>
                    <a:lumOff val="50000"/>
                  </a:schemeClr>
                </a:solidFill>
              </a:rPr>
              <a:t>N=20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80%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0,160</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52" name="Přímá spojnice 51"/>
          <p:cNvCxnSpPr>
            <a:stCxn id="23591" idx="0"/>
          </p:cNvCxnSpPr>
          <p:nvPr/>
        </p:nvCxnSpPr>
        <p:spPr>
          <a:xfrm flipH="1" flipV="1">
            <a:off x="4718050" y="1917700"/>
            <a:ext cx="2762250" cy="11064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p:cNvCxnSpPr>
            <a:stCxn id="23591" idx="0"/>
          </p:cNvCxnSpPr>
          <p:nvPr/>
        </p:nvCxnSpPr>
        <p:spPr>
          <a:xfrm flipH="1" flipV="1">
            <a:off x="5213350" y="1927225"/>
            <a:ext cx="2266950" cy="10969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p:cNvCxnSpPr>
            <a:stCxn id="23591" idx="0"/>
          </p:cNvCxnSpPr>
          <p:nvPr/>
        </p:nvCxnSpPr>
        <p:spPr>
          <a:xfrm flipH="1" flipV="1">
            <a:off x="5078413" y="1927225"/>
            <a:ext cx="2401887" cy="10969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5" name="Přímá spojnice 54"/>
          <p:cNvCxnSpPr>
            <a:stCxn id="23591" idx="0"/>
          </p:cNvCxnSpPr>
          <p:nvPr/>
        </p:nvCxnSpPr>
        <p:spPr>
          <a:xfrm flipH="1" flipV="1">
            <a:off x="4551363" y="1917700"/>
            <a:ext cx="2928937" cy="11064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6" name="Přímá spojnice 55"/>
          <p:cNvCxnSpPr>
            <a:stCxn id="23591" idx="0"/>
          </p:cNvCxnSpPr>
          <p:nvPr/>
        </p:nvCxnSpPr>
        <p:spPr>
          <a:xfrm flipH="1" flipV="1">
            <a:off x="5213350" y="2305050"/>
            <a:ext cx="2266950" cy="719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7" name="Přímá spojnice 56"/>
          <p:cNvCxnSpPr>
            <a:stCxn id="23591" idx="0"/>
          </p:cNvCxnSpPr>
          <p:nvPr/>
        </p:nvCxnSpPr>
        <p:spPr>
          <a:xfrm flipH="1" flipV="1">
            <a:off x="4865688" y="1841500"/>
            <a:ext cx="2614612" cy="11826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5880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a:t>
            </a:r>
            <a:r>
              <a:rPr lang="cs-CZ" sz="1400" dirty="0" err="1"/>
              <a:t>studi</a:t>
            </a:r>
            <a:r>
              <a:rPr lang="en-US" sz="1400" dirty="0"/>
              <a:t>e</a:t>
            </a:r>
            <a:endParaRPr lang="cs-CZ" sz="1400" dirty="0"/>
          </a:p>
        </p:txBody>
      </p:sp>
      <p:grpSp>
        <p:nvGrpSpPr>
          <p:cNvPr id="24586"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669"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24670"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24671"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24587"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24588"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24589"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24591"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2:</a:t>
            </a:r>
            <a:br>
              <a:rPr lang="cs-CZ" altLang="cs-CZ" sz="1800">
                <a:solidFill>
                  <a:schemeClr val="tx1">
                    <a:lumMod val="50000"/>
                    <a:lumOff val="50000"/>
                  </a:schemeClr>
                </a:solidFill>
              </a:rPr>
            </a:br>
            <a:r>
              <a:rPr lang="cs-CZ" altLang="cs-CZ" sz="1800">
                <a:solidFill>
                  <a:schemeClr val="tx1">
                    <a:lumMod val="50000"/>
                    <a:lumOff val="50000"/>
                  </a:schemeClr>
                </a:solidFill>
              </a:rPr>
              <a:t>N=20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60%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0,653</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17" name="Přímá spojnice 16"/>
          <p:cNvCxnSpPr>
            <a:stCxn id="24591"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24591"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24591"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24591"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24591"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24591"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24591" idx="0"/>
            <a:endCxn id="24588"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4599" name="TextovéPole 34"/>
          <p:cNvSpPr txBox="1">
            <a:spLocks noChangeArrowheads="1"/>
          </p:cNvSpPr>
          <p:nvPr/>
        </p:nvSpPr>
        <p:spPr bwMode="auto">
          <a:xfrm>
            <a:off x="1762125" y="447833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3:</a:t>
            </a:r>
            <a:br>
              <a:rPr lang="cs-CZ" altLang="cs-CZ" sz="1800">
                <a:solidFill>
                  <a:schemeClr val="tx1">
                    <a:lumMod val="50000"/>
                    <a:lumOff val="50000"/>
                  </a:schemeClr>
                </a:solidFill>
              </a:rPr>
            </a:br>
            <a:r>
              <a:rPr lang="cs-CZ" altLang="cs-CZ" sz="1800">
                <a:solidFill>
                  <a:schemeClr val="tx1">
                    <a:lumMod val="50000"/>
                    <a:lumOff val="50000"/>
                  </a:schemeClr>
                </a:solidFill>
              </a:rPr>
              <a:t>N=200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60%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0,155</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36" name="Přímá spojnice 35"/>
          <p:cNvCxnSpPr>
            <a:stCxn id="24599" idx="0"/>
          </p:cNvCxnSpPr>
          <p:nvPr/>
        </p:nvCxnSpPr>
        <p:spPr>
          <a:xfrm flipV="1">
            <a:off x="2474913" y="2320925"/>
            <a:ext cx="1016000" cy="2157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24599" idx="0"/>
          </p:cNvCxnSpPr>
          <p:nvPr/>
        </p:nvCxnSpPr>
        <p:spPr>
          <a:xfrm flipV="1">
            <a:off x="2474913" y="2473325"/>
            <a:ext cx="1168400" cy="20050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a:stCxn id="24599" idx="0"/>
          </p:cNvCxnSpPr>
          <p:nvPr/>
        </p:nvCxnSpPr>
        <p:spPr>
          <a:xfrm flipV="1">
            <a:off x="2474913" y="2625725"/>
            <a:ext cx="1320800" cy="18526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p:cNvCxnSpPr>
            <a:stCxn id="24599" idx="0"/>
          </p:cNvCxnSpPr>
          <p:nvPr/>
        </p:nvCxnSpPr>
        <p:spPr>
          <a:xfrm flipV="1">
            <a:off x="2474913" y="2778125"/>
            <a:ext cx="1473200"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p:cNvCxnSpPr>
            <a:stCxn id="24599" idx="0"/>
          </p:cNvCxnSpPr>
          <p:nvPr/>
        </p:nvCxnSpPr>
        <p:spPr>
          <a:xfrm flipV="1">
            <a:off x="2474913" y="2778125"/>
            <a:ext cx="2122487"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p:cNvCxnSpPr>
            <a:stCxn id="24599" idx="0"/>
          </p:cNvCxnSpPr>
          <p:nvPr/>
        </p:nvCxnSpPr>
        <p:spPr>
          <a:xfrm flipV="1">
            <a:off x="2474913" y="2320925"/>
            <a:ext cx="1914525" cy="21574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4599" idx="0"/>
          </p:cNvCxnSpPr>
          <p:nvPr/>
        </p:nvCxnSpPr>
        <p:spPr>
          <a:xfrm flipV="1">
            <a:off x="2474913" y="2778125"/>
            <a:ext cx="1270000" cy="17002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a:stCxn id="24599" idx="0"/>
          </p:cNvCxnSpPr>
          <p:nvPr/>
        </p:nvCxnSpPr>
        <p:spPr>
          <a:xfrm flipV="1">
            <a:off x="2474913" y="3330575"/>
            <a:ext cx="808037" cy="11477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a:stCxn id="24599" idx="0"/>
          </p:cNvCxnSpPr>
          <p:nvPr/>
        </p:nvCxnSpPr>
        <p:spPr>
          <a:xfrm flipV="1">
            <a:off x="2474913" y="2162175"/>
            <a:ext cx="1270000" cy="23161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24599" idx="0"/>
          </p:cNvCxnSpPr>
          <p:nvPr/>
        </p:nvCxnSpPr>
        <p:spPr>
          <a:xfrm flipV="1">
            <a:off x="2474913" y="2052638"/>
            <a:ext cx="1270000" cy="24257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a:stCxn id="24599" idx="0"/>
          </p:cNvCxnSpPr>
          <p:nvPr/>
        </p:nvCxnSpPr>
        <p:spPr>
          <a:xfrm flipV="1">
            <a:off x="2474913" y="2052638"/>
            <a:ext cx="2122487" cy="24257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4599" idx="0"/>
          </p:cNvCxnSpPr>
          <p:nvPr/>
        </p:nvCxnSpPr>
        <p:spPr>
          <a:xfrm flipV="1">
            <a:off x="2474913" y="3021013"/>
            <a:ext cx="711200" cy="14573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p:cNvCxnSpPr>
            <a:stCxn id="24599" idx="0"/>
          </p:cNvCxnSpPr>
          <p:nvPr/>
        </p:nvCxnSpPr>
        <p:spPr>
          <a:xfrm flipV="1">
            <a:off x="2474913" y="2559050"/>
            <a:ext cx="1473200" cy="1919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24599" idx="0"/>
          </p:cNvCxnSpPr>
          <p:nvPr/>
        </p:nvCxnSpPr>
        <p:spPr>
          <a:xfrm flipV="1">
            <a:off x="2474913" y="2162175"/>
            <a:ext cx="2122487" cy="23161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p:cNvCxnSpPr>
            <a:stCxn id="24599" idx="0"/>
          </p:cNvCxnSpPr>
          <p:nvPr/>
        </p:nvCxnSpPr>
        <p:spPr>
          <a:xfrm flipV="1">
            <a:off x="2474913" y="3127375"/>
            <a:ext cx="711200" cy="13509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4615" name="TextovéPole 50"/>
          <p:cNvSpPr txBox="1">
            <a:spLocks noChangeArrowheads="1"/>
          </p:cNvSpPr>
          <p:nvPr/>
        </p:nvSpPr>
        <p:spPr bwMode="auto">
          <a:xfrm>
            <a:off x="6767513" y="302418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4:</a:t>
            </a:r>
            <a:br>
              <a:rPr lang="cs-CZ" altLang="cs-CZ" sz="1800">
                <a:solidFill>
                  <a:schemeClr val="tx1">
                    <a:lumMod val="50000"/>
                    <a:lumOff val="50000"/>
                  </a:schemeClr>
                </a:solidFill>
              </a:rPr>
            </a:br>
            <a:r>
              <a:rPr lang="cs-CZ" altLang="cs-CZ" sz="1800">
                <a:solidFill>
                  <a:schemeClr val="tx1">
                    <a:lumMod val="50000"/>
                    <a:lumOff val="50000"/>
                  </a:schemeClr>
                </a:solidFill>
              </a:rPr>
              <a:t>N=20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80%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0,160</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52" name="Přímá spojnice 51"/>
          <p:cNvCxnSpPr>
            <a:stCxn id="24615" idx="0"/>
          </p:cNvCxnSpPr>
          <p:nvPr/>
        </p:nvCxnSpPr>
        <p:spPr>
          <a:xfrm flipH="1" flipV="1">
            <a:off x="4718050" y="1917700"/>
            <a:ext cx="2762250" cy="11064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p:cNvCxnSpPr>
            <a:stCxn id="24615" idx="0"/>
          </p:cNvCxnSpPr>
          <p:nvPr/>
        </p:nvCxnSpPr>
        <p:spPr>
          <a:xfrm flipH="1" flipV="1">
            <a:off x="5213350" y="1927225"/>
            <a:ext cx="2266950" cy="10969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p:cNvCxnSpPr>
            <a:stCxn id="24615" idx="0"/>
          </p:cNvCxnSpPr>
          <p:nvPr/>
        </p:nvCxnSpPr>
        <p:spPr>
          <a:xfrm flipH="1" flipV="1">
            <a:off x="5078413" y="1927225"/>
            <a:ext cx="2401887" cy="10969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5" name="Přímá spojnice 54"/>
          <p:cNvCxnSpPr>
            <a:stCxn id="24615" idx="0"/>
          </p:cNvCxnSpPr>
          <p:nvPr/>
        </p:nvCxnSpPr>
        <p:spPr>
          <a:xfrm flipH="1" flipV="1">
            <a:off x="4551363" y="1917700"/>
            <a:ext cx="2928937" cy="11064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6" name="Přímá spojnice 55"/>
          <p:cNvCxnSpPr>
            <a:stCxn id="24615" idx="0"/>
          </p:cNvCxnSpPr>
          <p:nvPr/>
        </p:nvCxnSpPr>
        <p:spPr>
          <a:xfrm flipH="1" flipV="1">
            <a:off x="5213350" y="2305050"/>
            <a:ext cx="2266950" cy="719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7" name="Přímá spojnice 56"/>
          <p:cNvCxnSpPr>
            <a:stCxn id="24615" idx="0"/>
          </p:cNvCxnSpPr>
          <p:nvPr/>
        </p:nvCxnSpPr>
        <p:spPr>
          <a:xfrm flipH="1" flipV="1">
            <a:off x="4865688" y="1841500"/>
            <a:ext cx="2614612" cy="11826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4622" name="TextovéPole 57"/>
          <p:cNvSpPr txBox="1">
            <a:spLocks noChangeArrowheads="1"/>
          </p:cNvSpPr>
          <p:nvPr/>
        </p:nvSpPr>
        <p:spPr bwMode="auto">
          <a:xfrm>
            <a:off x="4583113" y="4270375"/>
            <a:ext cx="14239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5:</a:t>
            </a:r>
            <a:br>
              <a:rPr lang="cs-CZ" altLang="cs-CZ" sz="1800">
                <a:solidFill>
                  <a:schemeClr val="tx1">
                    <a:lumMod val="50000"/>
                    <a:lumOff val="50000"/>
                  </a:schemeClr>
                </a:solidFill>
              </a:rPr>
            </a:br>
            <a:r>
              <a:rPr lang="cs-CZ" altLang="cs-CZ" sz="1800">
                <a:solidFill>
                  <a:schemeClr val="tx1">
                    <a:lumMod val="50000"/>
                    <a:lumOff val="50000"/>
                  </a:schemeClr>
                </a:solidFill>
              </a:rPr>
              <a:t>N=2 000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60%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59" name="Přímá spojnice 58"/>
          <p:cNvCxnSpPr>
            <a:stCxn id="24622" idx="0"/>
          </p:cNvCxnSpPr>
          <p:nvPr/>
        </p:nvCxnSpPr>
        <p:spPr>
          <a:xfrm flipH="1" flipV="1">
            <a:off x="4770438" y="2473325"/>
            <a:ext cx="523875" cy="17970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Přímá spojnice 59"/>
          <p:cNvCxnSpPr>
            <a:stCxn id="24622" idx="0"/>
          </p:cNvCxnSpPr>
          <p:nvPr/>
        </p:nvCxnSpPr>
        <p:spPr>
          <a:xfrm flipH="1" flipV="1">
            <a:off x="4922838" y="2625725"/>
            <a:ext cx="371475" cy="16446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Přímá spojnice 60"/>
          <p:cNvCxnSpPr>
            <a:stCxn id="24622" idx="0"/>
          </p:cNvCxnSpPr>
          <p:nvPr/>
        </p:nvCxnSpPr>
        <p:spPr>
          <a:xfrm flipH="1" flipV="1">
            <a:off x="5075238" y="2778125"/>
            <a:ext cx="219075" cy="14922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Přímá spojnice 61"/>
          <p:cNvCxnSpPr>
            <a:stCxn id="24622" idx="0"/>
          </p:cNvCxnSpPr>
          <p:nvPr/>
        </p:nvCxnSpPr>
        <p:spPr>
          <a:xfrm flipH="1" flipV="1">
            <a:off x="5227638" y="2930525"/>
            <a:ext cx="66675" cy="13398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3" name="Přímá spojnice 62"/>
          <p:cNvCxnSpPr>
            <a:stCxn id="24622" idx="0"/>
          </p:cNvCxnSpPr>
          <p:nvPr/>
        </p:nvCxnSpPr>
        <p:spPr>
          <a:xfrm flipH="1" flipV="1">
            <a:off x="4465638" y="2711450"/>
            <a:ext cx="828675" cy="15589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Přímá spojnice 63"/>
          <p:cNvCxnSpPr>
            <a:stCxn id="24622" idx="0"/>
            <a:endCxn id="24589" idx="3"/>
          </p:cNvCxnSpPr>
          <p:nvPr/>
        </p:nvCxnSpPr>
        <p:spPr>
          <a:xfrm flipV="1">
            <a:off x="5294313" y="2574925"/>
            <a:ext cx="44450" cy="16954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6" name="Přímá spojnice 65"/>
          <p:cNvCxnSpPr>
            <a:stCxn id="24622" idx="0"/>
          </p:cNvCxnSpPr>
          <p:nvPr/>
        </p:nvCxnSpPr>
        <p:spPr>
          <a:xfrm flipH="1" flipV="1">
            <a:off x="5024438" y="2930525"/>
            <a:ext cx="269875" cy="13398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7" name="Přímá spojnice 66"/>
          <p:cNvCxnSpPr>
            <a:stCxn id="24622" idx="0"/>
          </p:cNvCxnSpPr>
          <p:nvPr/>
        </p:nvCxnSpPr>
        <p:spPr>
          <a:xfrm flipH="1" flipV="1">
            <a:off x="4562475" y="3482975"/>
            <a:ext cx="731838" cy="7874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8" name="Přímá spojnice 67"/>
          <p:cNvCxnSpPr>
            <a:stCxn id="24622" idx="0"/>
          </p:cNvCxnSpPr>
          <p:nvPr/>
        </p:nvCxnSpPr>
        <p:spPr>
          <a:xfrm flipH="1" flipV="1">
            <a:off x="5024438" y="2314575"/>
            <a:ext cx="269875" cy="19558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0" name="Přímá spojnice 69"/>
          <p:cNvCxnSpPr>
            <a:stCxn id="24622" idx="0"/>
          </p:cNvCxnSpPr>
          <p:nvPr/>
        </p:nvCxnSpPr>
        <p:spPr>
          <a:xfrm flipH="1" flipV="1">
            <a:off x="5024438" y="2205038"/>
            <a:ext cx="269875" cy="2065337"/>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1" name="Přímá spojnice 70"/>
          <p:cNvCxnSpPr>
            <a:stCxn id="24622" idx="0"/>
          </p:cNvCxnSpPr>
          <p:nvPr/>
        </p:nvCxnSpPr>
        <p:spPr>
          <a:xfrm flipH="1" flipV="1">
            <a:off x="4465638" y="2003425"/>
            <a:ext cx="828675" cy="226695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2" name="Přímá spojnice 71"/>
          <p:cNvCxnSpPr>
            <a:stCxn id="24622" idx="0"/>
          </p:cNvCxnSpPr>
          <p:nvPr/>
        </p:nvCxnSpPr>
        <p:spPr>
          <a:xfrm flipH="1" flipV="1">
            <a:off x="4465638" y="3173413"/>
            <a:ext cx="828675" cy="109696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3" name="Přímá spojnice 72"/>
          <p:cNvCxnSpPr>
            <a:stCxn id="24622" idx="0"/>
          </p:cNvCxnSpPr>
          <p:nvPr/>
        </p:nvCxnSpPr>
        <p:spPr>
          <a:xfrm flipH="1" flipV="1">
            <a:off x="5227638" y="2711450"/>
            <a:ext cx="66675" cy="15589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24622" idx="0"/>
          </p:cNvCxnSpPr>
          <p:nvPr/>
        </p:nvCxnSpPr>
        <p:spPr>
          <a:xfrm flipH="1" flipV="1">
            <a:off x="4718050" y="2071688"/>
            <a:ext cx="576263" cy="219868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5" name="Přímá spojnice 74"/>
          <p:cNvCxnSpPr>
            <a:stCxn id="24622" idx="0"/>
          </p:cNvCxnSpPr>
          <p:nvPr/>
        </p:nvCxnSpPr>
        <p:spPr>
          <a:xfrm flipH="1" flipV="1">
            <a:off x="4465638" y="3279775"/>
            <a:ext cx="828675" cy="9906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flipH="1" flipV="1">
            <a:off x="4816475" y="2455863"/>
            <a:ext cx="523875" cy="17954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flipH="1" flipV="1">
            <a:off x="4968875" y="2608263"/>
            <a:ext cx="371475" cy="16430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flipH="1" flipV="1">
            <a:off x="5121275" y="2760663"/>
            <a:ext cx="219075" cy="14906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H="1" flipV="1">
            <a:off x="5273675" y="2913063"/>
            <a:ext cx="66675" cy="13382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flipH="1" flipV="1">
            <a:off x="4511675" y="2693988"/>
            <a:ext cx="828675" cy="155733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Přímá spojnice 104"/>
          <p:cNvCxnSpPr/>
          <p:nvPr/>
        </p:nvCxnSpPr>
        <p:spPr>
          <a:xfrm flipV="1">
            <a:off x="5340350" y="2557463"/>
            <a:ext cx="44450" cy="169386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6" name="Přímá spojnice 105"/>
          <p:cNvCxnSpPr/>
          <p:nvPr/>
        </p:nvCxnSpPr>
        <p:spPr>
          <a:xfrm flipH="1" flipV="1">
            <a:off x="5070475" y="2913063"/>
            <a:ext cx="269875" cy="133826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7" name="Přímá spojnice 106"/>
          <p:cNvCxnSpPr/>
          <p:nvPr/>
        </p:nvCxnSpPr>
        <p:spPr>
          <a:xfrm flipH="1" flipV="1">
            <a:off x="4608513" y="3465513"/>
            <a:ext cx="731837" cy="78581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8" name="Přímá spojnice 107"/>
          <p:cNvCxnSpPr/>
          <p:nvPr/>
        </p:nvCxnSpPr>
        <p:spPr>
          <a:xfrm flipH="1" flipV="1">
            <a:off x="5070475" y="2297113"/>
            <a:ext cx="269875" cy="195421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flipH="1" flipV="1">
            <a:off x="5070475" y="2187575"/>
            <a:ext cx="269875" cy="20637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flipH="1" flipV="1">
            <a:off x="4511675" y="1985963"/>
            <a:ext cx="828675" cy="226536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1" name="Přímá spojnice 110"/>
          <p:cNvCxnSpPr/>
          <p:nvPr/>
        </p:nvCxnSpPr>
        <p:spPr>
          <a:xfrm flipH="1" flipV="1">
            <a:off x="4511675" y="3155950"/>
            <a:ext cx="828675" cy="10953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2" name="Přímá spojnice 111"/>
          <p:cNvCxnSpPr/>
          <p:nvPr/>
        </p:nvCxnSpPr>
        <p:spPr>
          <a:xfrm flipH="1" flipV="1">
            <a:off x="5273675" y="2693988"/>
            <a:ext cx="66675" cy="155733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3" name="Přímá spojnice 112"/>
          <p:cNvCxnSpPr/>
          <p:nvPr/>
        </p:nvCxnSpPr>
        <p:spPr>
          <a:xfrm flipH="1" flipV="1">
            <a:off x="4764088" y="2054225"/>
            <a:ext cx="576262" cy="21971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4" name="Přímá spojnice 113"/>
          <p:cNvCxnSpPr/>
          <p:nvPr/>
        </p:nvCxnSpPr>
        <p:spPr>
          <a:xfrm flipH="1" flipV="1">
            <a:off x="4511675" y="3262313"/>
            <a:ext cx="828675" cy="98901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5" name="Přímá spojnice 114"/>
          <p:cNvCxnSpPr/>
          <p:nvPr/>
        </p:nvCxnSpPr>
        <p:spPr>
          <a:xfrm flipH="1" flipV="1">
            <a:off x="4745038" y="2501900"/>
            <a:ext cx="525462" cy="17970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Přímá spojnice 115"/>
          <p:cNvCxnSpPr/>
          <p:nvPr/>
        </p:nvCxnSpPr>
        <p:spPr>
          <a:xfrm flipH="1" flipV="1">
            <a:off x="4897438" y="2654300"/>
            <a:ext cx="373062" cy="16446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flipH="1" flipV="1">
            <a:off x="5049838" y="2806700"/>
            <a:ext cx="220662" cy="14922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flipH="1" flipV="1">
            <a:off x="5202238" y="2959100"/>
            <a:ext cx="68262" cy="13398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Přímá spojnice 118"/>
          <p:cNvCxnSpPr/>
          <p:nvPr/>
        </p:nvCxnSpPr>
        <p:spPr>
          <a:xfrm flipH="1" flipV="1">
            <a:off x="4440238" y="2740025"/>
            <a:ext cx="830262" cy="15589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Přímá spojnice 119"/>
          <p:cNvCxnSpPr/>
          <p:nvPr/>
        </p:nvCxnSpPr>
        <p:spPr>
          <a:xfrm flipV="1">
            <a:off x="5270500" y="2603500"/>
            <a:ext cx="44450" cy="16954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1" name="Přímá spojnice 120"/>
          <p:cNvCxnSpPr/>
          <p:nvPr/>
        </p:nvCxnSpPr>
        <p:spPr>
          <a:xfrm flipH="1" flipV="1">
            <a:off x="5000625" y="2959100"/>
            <a:ext cx="269875" cy="13398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flipV="1">
            <a:off x="4538663" y="3511550"/>
            <a:ext cx="731837" cy="7874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flipV="1">
            <a:off x="5000625" y="2343150"/>
            <a:ext cx="269875" cy="19558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flipV="1">
            <a:off x="5000625" y="2233613"/>
            <a:ext cx="269875" cy="2065337"/>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flipV="1">
            <a:off x="4440238" y="2032000"/>
            <a:ext cx="830262" cy="226695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6" name="Přímá spojnice 125"/>
          <p:cNvCxnSpPr/>
          <p:nvPr/>
        </p:nvCxnSpPr>
        <p:spPr>
          <a:xfrm flipH="1" flipV="1">
            <a:off x="4440238" y="3201988"/>
            <a:ext cx="830262" cy="109696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flipV="1">
            <a:off x="5202238" y="2740025"/>
            <a:ext cx="68262" cy="15589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8" name="Přímá spojnice 127"/>
          <p:cNvCxnSpPr/>
          <p:nvPr/>
        </p:nvCxnSpPr>
        <p:spPr>
          <a:xfrm flipH="1" flipV="1">
            <a:off x="4694238" y="2100263"/>
            <a:ext cx="576262" cy="219868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9" name="Přímá spojnice 128"/>
          <p:cNvCxnSpPr/>
          <p:nvPr/>
        </p:nvCxnSpPr>
        <p:spPr>
          <a:xfrm flipH="1" flipV="1">
            <a:off x="4440238" y="3308350"/>
            <a:ext cx="830262" cy="9906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7925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sp>
        <p:nvSpPr>
          <p:cNvPr id="3" name="Volný tvar 2"/>
          <p:cNvSpPr/>
          <p:nvPr/>
        </p:nvSpPr>
        <p:spPr>
          <a:xfrm>
            <a:off x="2971800" y="890588"/>
            <a:ext cx="1257300" cy="1279525"/>
          </a:xfrm>
          <a:custGeom>
            <a:avLst/>
            <a:gdLst>
              <a:gd name="connsiteX0" fmla="*/ 0 w 1257952"/>
              <a:gd name="connsiteY0" fmla="*/ 1278054 h 1278054"/>
              <a:gd name="connsiteX1" fmla="*/ 1257952 w 1257952"/>
              <a:gd name="connsiteY1" fmla="*/ 0 h 1278054"/>
              <a:gd name="connsiteX2" fmla="*/ 1257952 w 1257952"/>
              <a:gd name="connsiteY2" fmla="*/ 1278054 h 1278054"/>
              <a:gd name="connsiteX3" fmla="*/ 0 w 1257952"/>
              <a:gd name="connsiteY3" fmla="*/ 1278054 h 1278054"/>
            </a:gdLst>
            <a:ahLst/>
            <a:cxnLst>
              <a:cxn ang="0">
                <a:pos x="connsiteX0" y="connsiteY0"/>
              </a:cxn>
              <a:cxn ang="0">
                <a:pos x="connsiteX1" y="connsiteY1"/>
              </a:cxn>
              <a:cxn ang="0">
                <a:pos x="connsiteX2" y="connsiteY2"/>
              </a:cxn>
              <a:cxn ang="0">
                <a:pos x="connsiteX3" y="connsiteY3"/>
              </a:cxn>
            </a:cxnLst>
            <a:rect l="l" t="t" r="r" b="b"/>
            <a:pathLst>
              <a:path w="1257952" h="1278054">
                <a:moveTo>
                  <a:pt x="0" y="1278054"/>
                </a:moveTo>
                <a:cubicBezTo>
                  <a:pt x="0" y="572204"/>
                  <a:pt x="563204" y="0"/>
                  <a:pt x="1257952" y="0"/>
                </a:cubicBezTo>
                <a:lnTo>
                  <a:pt x="1257952" y="1278054"/>
                </a:lnTo>
                <a:lnTo>
                  <a:pt x="0" y="1278054"/>
                </a:lnTo>
                <a:close/>
              </a:path>
            </a:pathLst>
          </a:custGeom>
          <a:solidFill>
            <a:srgbClr val="CC330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96462" tIns="502349" rIns="128016" bIns="128016" spcCol="1270" anchor="ctr"/>
          <a:lstStyle/>
          <a:p>
            <a:pPr algn="ctr" defTabSz="800100">
              <a:lnSpc>
                <a:spcPct val="90000"/>
              </a:lnSpc>
              <a:spcAft>
                <a:spcPct val="35000"/>
              </a:spcAft>
              <a:defRPr/>
            </a:pPr>
            <a:r>
              <a:rPr lang="cs-CZ" dirty="0">
                <a:solidFill>
                  <a:schemeClr val="bg1"/>
                </a:solidFill>
              </a:rPr>
              <a:t>Lék A</a:t>
            </a:r>
          </a:p>
        </p:txBody>
      </p:sp>
      <p:sp>
        <p:nvSpPr>
          <p:cNvPr id="4" name="Volný tvar 3"/>
          <p:cNvSpPr/>
          <p:nvPr/>
        </p:nvSpPr>
        <p:spPr>
          <a:xfrm>
            <a:off x="4233863" y="901700"/>
            <a:ext cx="1258887" cy="1257300"/>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0" y="0"/>
                </a:moveTo>
                <a:cubicBezTo>
                  <a:pt x="694748" y="0"/>
                  <a:pt x="1257952" y="563204"/>
                  <a:pt x="1257952" y="1257952"/>
                </a:cubicBezTo>
                <a:lnTo>
                  <a:pt x="0" y="1257952"/>
                </a:lnTo>
                <a:lnTo>
                  <a:pt x="0" y="0"/>
                </a:lnTo>
                <a:close/>
              </a:path>
            </a:pathLst>
          </a:custGeom>
          <a:solidFill>
            <a:srgbClr val="00B0F0"/>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8016" tIns="496462" rIns="496462" bIns="128016" spcCol="1270" anchor="ctr"/>
          <a:lstStyle/>
          <a:p>
            <a:pPr algn="ctr" defTabSz="800100">
              <a:lnSpc>
                <a:spcPct val="90000"/>
              </a:lnSpc>
              <a:spcAft>
                <a:spcPct val="35000"/>
              </a:spcAft>
              <a:defRPr/>
            </a:pPr>
            <a:r>
              <a:rPr lang="cs-CZ" dirty="0">
                <a:solidFill>
                  <a:schemeClr val="bg1"/>
                </a:solidFill>
              </a:rPr>
              <a:t>Lék B</a:t>
            </a:r>
          </a:p>
        </p:txBody>
      </p:sp>
      <p:sp>
        <p:nvSpPr>
          <p:cNvPr id="5" name="Volný tvar 4"/>
          <p:cNvSpPr/>
          <p:nvPr/>
        </p:nvSpPr>
        <p:spPr>
          <a:xfrm>
            <a:off x="4237038" y="2170113"/>
            <a:ext cx="1258887" cy="1235075"/>
          </a:xfrm>
          <a:custGeom>
            <a:avLst/>
            <a:gdLst>
              <a:gd name="connsiteX0" fmla="*/ 0 w 1257952"/>
              <a:gd name="connsiteY0" fmla="*/ 1257952 h 1257952"/>
              <a:gd name="connsiteX1" fmla="*/ 1257952 w 1257952"/>
              <a:gd name="connsiteY1" fmla="*/ 0 h 1257952"/>
              <a:gd name="connsiteX2" fmla="*/ 1257952 w 1257952"/>
              <a:gd name="connsiteY2" fmla="*/ 1257952 h 1257952"/>
              <a:gd name="connsiteX3" fmla="*/ 0 w 1257952"/>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57952" h="1257952">
                <a:moveTo>
                  <a:pt x="1257952" y="0"/>
                </a:moveTo>
                <a:cubicBezTo>
                  <a:pt x="1257952" y="694748"/>
                  <a:pt x="694748" y="1257952"/>
                  <a:pt x="0" y="1257952"/>
                </a:cubicBezTo>
                <a:lnTo>
                  <a:pt x="0" y="0"/>
                </a:lnTo>
                <a:lnTo>
                  <a:pt x="1257952" y="0"/>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135128" rIns="503575" bIns="503574" spcCol="1270" anchor="ctr"/>
          <a:lstStyle/>
          <a:p>
            <a:pPr algn="ctr" defTabSz="844550">
              <a:lnSpc>
                <a:spcPct val="90000"/>
              </a:lnSpc>
              <a:spcAft>
                <a:spcPct val="35000"/>
              </a:spcAft>
              <a:defRPr/>
            </a:pPr>
            <a:endParaRPr lang="cs-CZ" sz="1900"/>
          </a:p>
        </p:txBody>
      </p:sp>
      <p:sp>
        <p:nvSpPr>
          <p:cNvPr id="6" name="Volný tvar 5"/>
          <p:cNvSpPr/>
          <p:nvPr/>
        </p:nvSpPr>
        <p:spPr>
          <a:xfrm>
            <a:off x="2963863" y="2159000"/>
            <a:ext cx="1257300" cy="1231900"/>
          </a:xfrm>
          <a:custGeom>
            <a:avLst/>
            <a:gdLst>
              <a:gd name="connsiteX0" fmla="*/ 0 w 1249196"/>
              <a:gd name="connsiteY0" fmla="*/ 1257952 h 1257952"/>
              <a:gd name="connsiteX1" fmla="*/ 1249196 w 1249196"/>
              <a:gd name="connsiteY1" fmla="*/ 0 h 1257952"/>
              <a:gd name="connsiteX2" fmla="*/ 1249196 w 1249196"/>
              <a:gd name="connsiteY2" fmla="*/ 1257952 h 1257952"/>
              <a:gd name="connsiteX3" fmla="*/ 0 w 1249196"/>
              <a:gd name="connsiteY3" fmla="*/ 1257952 h 1257952"/>
            </a:gdLst>
            <a:ahLst/>
            <a:cxnLst>
              <a:cxn ang="0">
                <a:pos x="connsiteX0" y="connsiteY0"/>
              </a:cxn>
              <a:cxn ang="0">
                <a:pos x="connsiteX1" y="connsiteY1"/>
              </a:cxn>
              <a:cxn ang="0">
                <a:pos x="connsiteX2" y="connsiteY2"/>
              </a:cxn>
              <a:cxn ang="0">
                <a:pos x="connsiteX3" y="connsiteY3"/>
              </a:cxn>
            </a:cxnLst>
            <a:rect l="l" t="t" r="r" b="b"/>
            <a:pathLst>
              <a:path w="1249196" h="1257952">
                <a:moveTo>
                  <a:pt x="1249196" y="1257952"/>
                </a:moveTo>
                <a:cubicBezTo>
                  <a:pt x="559284" y="1257952"/>
                  <a:pt x="0" y="694748"/>
                  <a:pt x="0" y="0"/>
                </a:cubicBezTo>
                <a:lnTo>
                  <a:pt x="1249196" y="0"/>
                </a:lnTo>
                <a:lnTo>
                  <a:pt x="1249196" y="1257952"/>
                </a:lnTo>
                <a:close/>
              </a:path>
            </a:pathLst>
          </a:custGeom>
          <a:solidFill>
            <a:schemeClr val="accent2">
              <a:lumMod val="60000"/>
              <a:lumOff val="40000"/>
            </a:schemeClr>
          </a:solidFill>
          <a:ln>
            <a:no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03575" tIns="135128" rIns="135127" bIns="501009" spcCol="1270" anchor="ctr"/>
          <a:lstStyle/>
          <a:p>
            <a:pPr algn="ctr" defTabSz="844550">
              <a:lnSpc>
                <a:spcPct val="90000"/>
              </a:lnSpc>
              <a:spcAft>
                <a:spcPct val="35000"/>
              </a:spcAft>
              <a:defRPr/>
            </a:pPr>
            <a:endParaRPr lang="cs-CZ" sz="1900"/>
          </a:p>
        </p:txBody>
      </p:sp>
      <p:sp>
        <p:nvSpPr>
          <p:cNvPr id="7" name="Kruhová šipka 6"/>
          <p:cNvSpPr/>
          <p:nvPr/>
        </p:nvSpPr>
        <p:spPr>
          <a:xfrm>
            <a:off x="4117975" y="1927225"/>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Kruhová šipka 7"/>
          <p:cNvSpPr/>
          <p:nvPr/>
        </p:nvSpPr>
        <p:spPr>
          <a:xfrm rot="10800000">
            <a:off x="4117975" y="2071688"/>
            <a:ext cx="433388" cy="377825"/>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25610"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693"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25694"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25695"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25611"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
        <p:nvSpPr>
          <p:cNvPr id="25612" name="TextovéPole 11"/>
          <p:cNvSpPr txBox="1">
            <a:spLocks noChangeArrowheads="1"/>
          </p:cNvSpPr>
          <p:nvPr/>
        </p:nvSpPr>
        <p:spPr bwMode="auto">
          <a:xfrm>
            <a:off x="3033713" y="227965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25613" name="TextovéPole 18"/>
          <p:cNvSpPr txBox="1">
            <a:spLocks noChangeArrowheads="1"/>
          </p:cNvSpPr>
          <p:nvPr/>
        </p:nvSpPr>
        <p:spPr bwMode="auto">
          <a:xfrm>
            <a:off x="4186238" y="2282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b="1">
                <a:solidFill>
                  <a:schemeClr val="bg1"/>
                </a:solidFill>
              </a:rPr>
              <a:t>Odpověď</a:t>
            </a:r>
            <a:br>
              <a:rPr lang="cs-CZ" altLang="cs-CZ" sz="1600" b="1">
                <a:solidFill>
                  <a:schemeClr val="bg1"/>
                </a:solidFill>
              </a:rPr>
            </a:br>
            <a:r>
              <a:rPr lang="cs-CZ" altLang="cs-CZ" sz="1600" b="1">
                <a:solidFill>
                  <a:schemeClr val="bg1"/>
                </a:solidFill>
              </a:rPr>
              <a:t>50%</a:t>
            </a:r>
          </a:p>
        </p:txBody>
      </p:sp>
      <p:sp>
        <p:nvSpPr>
          <p:cNvPr id="13" name="TextovéPole 12"/>
          <p:cNvSpPr txBox="1"/>
          <p:nvPr/>
        </p:nvSpPr>
        <p:spPr>
          <a:xfrm>
            <a:off x="5901068" y="619103"/>
            <a:ext cx="3157871" cy="1754326"/>
          </a:xfrm>
          <a:prstGeom prst="rect">
            <a:avLst/>
          </a:prstGeom>
          <a:noFill/>
        </p:spPr>
        <p:txBody>
          <a:bodyPr>
            <a:spAutoFit/>
          </a:bodyPr>
          <a:lstStyle/>
          <a:p>
            <a:pPr>
              <a:defRPr/>
            </a:pPr>
            <a:r>
              <a:rPr lang="cs-CZ" b="1" i="1" u="sng" dirty="0">
                <a:solidFill>
                  <a:schemeClr val="bg1"/>
                </a:solidFill>
              </a:rPr>
              <a:t>Situace 1:</a:t>
            </a:r>
            <a:br>
              <a:rPr lang="cs-CZ" dirty="0">
                <a:solidFill>
                  <a:schemeClr val="bg1"/>
                </a:solidFill>
              </a:rPr>
            </a:br>
            <a:r>
              <a:rPr lang="cs-CZ" dirty="0">
                <a:solidFill>
                  <a:schemeClr val="bg1"/>
                </a:solidFill>
              </a:rPr>
              <a:t>N=všichni pacienti na světě</a:t>
            </a:r>
            <a:br>
              <a:rPr lang="cs-CZ" dirty="0">
                <a:solidFill>
                  <a:schemeClr val="bg1"/>
                </a:solidFill>
              </a:rPr>
            </a:br>
            <a:r>
              <a:rPr lang="cs-CZ" dirty="0">
                <a:solidFill>
                  <a:schemeClr val="bg1"/>
                </a:solidFill>
              </a:rPr>
              <a:t>P</a:t>
            </a:r>
            <a:r>
              <a:rPr lang="cs-CZ" baseline="-25000" dirty="0">
                <a:solidFill>
                  <a:schemeClr val="bg1"/>
                </a:solidFill>
              </a:rPr>
              <a:t>(A)</a:t>
            </a:r>
            <a:r>
              <a:rPr lang="cs-CZ" dirty="0">
                <a:solidFill>
                  <a:schemeClr val="bg1"/>
                </a:solidFill>
              </a:rPr>
              <a:t> = 50%</a:t>
            </a:r>
          </a:p>
          <a:p>
            <a:pPr>
              <a:defRPr/>
            </a:pPr>
            <a:r>
              <a:rPr lang="cs-CZ" dirty="0">
                <a:solidFill>
                  <a:schemeClr val="bg1"/>
                </a:solidFill>
              </a:rPr>
              <a:t>P</a:t>
            </a:r>
            <a:r>
              <a:rPr lang="cs-CZ" baseline="-25000" dirty="0">
                <a:solidFill>
                  <a:schemeClr val="bg1"/>
                </a:solidFill>
              </a:rPr>
              <a:t>(B)</a:t>
            </a:r>
            <a:r>
              <a:rPr lang="cs-CZ" dirty="0">
                <a:solidFill>
                  <a:schemeClr val="bg1"/>
                </a:solidFill>
              </a:rPr>
              <a:t> = 50%</a:t>
            </a:r>
          </a:p>
          <a:p>
            <a:pPr>
              <a:defRPr/>
            </a:pPr>
            <a:r>
              <a:rPr lang="cs-CZ" strike="dblStrike" dirty="0">
                <a:solidFill>
                  <a:schemeClr val="bg1"/>
                </a:solidFill>
              </a:rPr>
              <a:t>P=?</a:t>
            </a:r>
          </a:p>
          <a:p>
            <a:pPr>
              <a:defRPr/>
            </a:pPr>
            <a:endParaRPr lang="cs-CZ" dirty="0">
              <a:solidFill>
                <a:schemeClr val="bg1"/>
              </a:solidFill>
            </a:endParaRPr>
          </a:p>
        </p:txBody>
      </p:sp>
      <p:sp>
        <p:nvSpPr>
          <p:cNvPr id="25615" name="TextovéPole 19"/>
          <p:cNvSpPr txBox="1">
            <a:spLocks noChangeArrowheads="1"/>
          </p:cNvSpPr>
          <p:nvPr/>
        </p:nvSpPr>
        <p:spPr bwMode="auto">
          <a:xfrm>
            <a:off x="0" y="2859088"/>
            <a:ext cx="14239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2:</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dirty="0">
                <a:solidFill>
                  <a:schemeClr val="tx1">
                    <a:lumMod val="50000"/>
                    <a:lumOff val="50000"/>
                  </a:schemeClr>
                </a:solidFill>
              </a:rPr>
              <a:t>P= 0,653</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17" name="Přímá spojnice 16"/>
          <p:cNvCxnSpPr>
            <a:stCxn id="25615" idx="0"/>
          </p:cNvCxnSpPr>
          <p:nvPr/>
        </p:nvCxnSpPr>
        <p:spPr>
          <a:xfrm flipV="1">
            <a:off x="712788" y="1765300"/>
            <a:ext cx="2625725" cy="1093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stCxn id="25615" idx="0"/>
          </p:cNvCxnSpPr>
          <p:nvPr/>
        </p:nvCxnSpPr>
        <p:spPr>
          <a:xfrm flipV="1">
            <a:off x="712788" y="2222500"/>
            <a:ext cx="3082925" cy="636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25615" idx="0"/>
          </p:cNvCxnSpPr>
          <p:nvPr/>
        </p:nvCxnSpPr>
        <p:spPr>
          <a:xfrm flipV="1">
            <a:off x="712788" y="2222500"/>
            <a:ext cx="2879725" cy="636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stCxn id="25615" idx="0"/>
          </p:cNvCxnSpPr>
          <p:nvPr/>
        </p:nvCxnSpPr>
        <p:spPr>
          <a:xfrm flipV="1">
            <a:off x="712788" y="2774950"/>
            <a:ext cx="2417762" cy="84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stCxn id="25615" idx="0"/>
          </p:cNvCxnSpPr>
          <p:nvPr/>
        </p:nvCxnSpPr>
        <p:spPr>
          <a:xfrm flipV="1">
            <a:off x="712788" y="1604963"/>
            <a:ext cx="2879725" cy="125412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5" name="Přímá spojnice 64"/>
          <p:cNvCxnSpPr>
            <a:stCxn id="25615" idx="0"/>
          </p:cNvCxnSpPr>
          <p:nvPr/>
        </p:nvCxnSpPr>
        <p:spPr>
          <a:xfrm flipV="1">
            <a:off x="712788" y="1497013"/>
            <a:ext cx="3732212" cy="13620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9" name="Přímá spojnice 68"/>
          <p:cNvCxnSpPr>
            <a:stCxn id="25615" idx="0"/>
            <a:endCxn id="25612" idx="1"/>
          </p:cNvCxnSpPr>
          <p:nvPr/>
        </p:nvCxnSpPr>
        <p:spPr>
          <a:xfrm flipV="1">
            <a:off x="712788" y="2571750"/>
            <a:ext cx="2320925" cy="28733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5623" name="TextovéPole 34"/>
          <p:cNvSpPr txBox="1">
            <a:spLocks noChangeArrowheads="1"/>
          </p:cNvSpPr>
          <p:nvPr/>
        </p:nvSpPr>
        <p:spPr bwMode="auto">
          <a:xfrm>
            <a:off x="1762125" y="447833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3:</a:t>
            </a:r>
            <a:br>
              <a:rPr lang="cs-CZ" altLang="cs-CZ" sz="1800">
                <a:solidFill>
                  <a:schemeClr val="tx1">
                    <a:lumMod val="50000"/>
                    <a:lumOff val="50000"/>
                  </a:schemeClr>
                </a:solidFill>
              </a:rPr>
            </a:br>
            <a:r>
              <a:rPr lang="cs-CZ" altLang="cs-CZ" sz="1800">
                <a:solidFill>
                  <a:schemeClr val="tx1">
                    <a:lumMod val="50000"/>
                    <a:lumOff val="50000"/>
                  </a:schemeClr>
                </a:solidFill>
              </a:rPr>
              <a:t>N=200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60%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0,155</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36" name="Přímá spojnice 35"/>
          <p:cNvCxnSpPr>
            <a:stCxn id="25623" idx="0"/>
          </p:cNvCxnSpPr>
          <p:nvPr/>
        </p:nvCxnSpPr>
        <p:spPr>
          <a:xfrm flipV="1">
            <a:off x="2474913" y="2320925"/>
            <a:ext cx="1016000" cy="2157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25623" idx="0"/>
          </p:cNvCxnSpPr>
          <p:nvPr/>
        </p:nvCxnSpPr>
        <p:spPr>
          <a:xfrm flipV="1">
            <a:off x="2474913" y="2473325"/>
            <a:ext cx="1168400" cy="20050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a:stCxn id="25623" idx="0"/>
          </p:cNvCxnSpPr>
          <p:nvPr/>
        </p:nvCxnSpPr>
        <p:spPr>
          <a:xfrm flipV="1">
            <a:off x="2474913" y="2625725"/>
            <a:ext cx="1320800" cy="18526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p:cNvCxnSpPr>
            <a:stCxn id="25623" idx="0"/>
          </p:cNvCxnSpPr>
          <p:nvPr/>
        </p:nvCxnSpPr>
        <p:spPr>
          <a:xfrm flipV="1">
            <a:off x="2474913" y="2778125"/>
            <a:ext cx="1473200"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p:cNvCxnSpPr>
            <a:stCxn id="25623" idx="0"/>
          </p:cNvCxnSpPr>
          <p:nvPr/>
        </p:nvCxnSpPr>
        <p:spPr>
          <a:xfrm flipV="1">
            <a:off x="2474913" y="2778125"/>
            <a:ext cx="2122487" cy="17002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p:cNvCxnSpPr>
            <a:stCxn id="25623" idx="0"/>
          </p:cNvCxnSpPr>
          <p:nvPr/>
        </p:nvCxnSpPr>
        <p:spPr>
          <a:xfrm flipV="1">
            <a:off x="2474913" y="2320925"/>
            <a:ext cx="1914525" cy="21574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5623" idx="0"/>
          </p:cNvCxnSpPr>
          <p:nvPr/>
        </p:nvCxnSpPr>
        <p:spPr>
          <a:xfrm flipV="1">
            <a:off x="2474913" y="2778125"/>
            <a:ext cx="1270000" cy="170021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a:stCxn id="25623" idx="0"/>
          </p:cNvCxnSpPr>
          <p:nvPr/>
        </p:nvCxnSpPr>
        <p:spPr>
          <a:xfrm flipV="1">
            <a:off x="2474913" y="3330575"/>
            <a:ext cx="808037" cy="11477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a:stCxn id="25623" idx="0"/>
          </p:cNvCxnSpPr>
          <p:nvPr/>
        </p:nvCxnSpPr>
        <p:spPr>
          <a:xfrm flipV="1">
            <a:off x="2474913" y="2162175"/>
            <a:ext cx="1270000" cy="23161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25623" idx="0"/>
          </p:cNvCxnSpPr>
          <p:nvPr/>
        </p:nvCxnSpPr>
        <p:spPr>
          <a:xfrm flipV="1">
            <a:off x="2474913" y="2052638"/>
            <a:ext cx="1270000" cy="24257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a:stCxn id="25623" idx="0"/>
          </p:cNvCxnSpPr>
          <p:nvPr/>
        </p:nvCxnSpPr>
        <p:spPr>
          <a:xfrm flipV="1">
            <a:off x="2474913" y="2052638"/>
            <a:ext cx="2122487" cy="24257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5623" idx="0"/>
          </p:cNvCxnSpPr>
          <p:nvPr/>
        </p:nvCxnSpPr>
        <p:spPr>
          <a:xfrm flipV="1">
            <a:off x="2474913" y="3021013"/>
            <a:ext cx="711200" cy="14573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p:cNvCxnSpPr>
            <a:stCxn id="25623" idx="0"/>
          </p:cNvCxnSpPr>
          <p:nvPr/>
        </p:nvCxnSpPr>
        <p:spPr>
          <a:xfrm flipV="1">
            <a:off x="2474913" y="2559050"/>
            <a:ext cx="1473200" cy="19192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25623" idx="0"/>
          </p:cNvCxnSpPr>
          <p:nvPr/>
        </p:nvCxnSpPr>
        <p:spPr>
          <a:xfrm flipV="1">
            <a:off x="2474913" y="2162175"/>
            <a:ext cx="2122487" cy="23161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p:cNvCxnSpPr>
            <a:stCxn id="25623" idx="0"/>
          </p:cNvCxnSpPr>
          <p:nvPr/>
        </p:nvCxnSpPr>
        <p:spPr>
          <a:xfrm flipV="1">
            <a:off x="2474913" y="3127375"/>
            <a:ext cx="711200" cy="1350963"/>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5639" name="TextovéPole 50"/>
          <p:cNvSpPr txBox="1">
            <a:spLocks noChangeArrowheads="1"/>
          </p:cNvSpPr>
          <p:nvPr/>
        </p:nvSpPr>
        <p:spPr bwMode="auto">
          <a:xfrm>
            <a:off x="6767513" y="3024188"/>
            <a:ext cx="1425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4:</a:t>
            </a:r>
            <a:br>
              <a:rPr lang="cs-CZ" altLang="cs-CZ" sz="1800">
                <a:solidFill>
                  <a:schemeClr val="tx1">
                    <a:lumMod val="50000"/>
                    <a:lumOff val="50000"/>
                  </a:schemeClr>
                </a:solidFill>
              </a:rPr>
            </a:br>
            <a:r>
              <a:rPr lang="cs-CZ" altLang="cs-CZ" sz="1800">
                <a:solidFill>
                  <a:schemeClr val="tx1">
                    <a:lumMod val="50000"/>
                    <a:lumOff val="50000"/>
                  </a:schemeClr>
                </a:solidFill>
              </a:rPr>
              <a:t>N=20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80%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0,160</a:t>
            </a:r>
          </a:p>
          <a:p>
            <a:pPr eaLnBrk="1" hangingPunct="1">
              <a:spcBef>
                <a:spcPct val="0"/>
              </a:spcBef>
              <a:buClrTx/>
              <a:buSzTx/>
              <a:buFontTx/>
              <a:buNone/>
            </a:pPr>
            <a:endParaRPr lang="cs-CZ" altLang="cs-CZ" sz="1800">
              <a:solidFill>
                <a:schemeClr val="tx1">
                  <a:lumMod val="50000"/>
                  <a:lumOff val="50000"/>
                </a:schemeClr>
              </a:solidFill>
            </a:endParaRPr>
          </a:p>
        </p:txBody>
      </p:sp>
      <p:cxnSp>
        <p:nvCxnSpPr>
          <p:cNvPr id="52" name="Přímá spojnice 51"/>
          <p:cNvCxnSpPr>
            <a:stCxn id="25639" idx="0"/>
          </p:cNvCxnSpPr>
          <p:nvPr/>
        </p:nvCxnSpPr>
        <p:spPr>
          <a:xfrm flipH="1" flipV="1">
            <a:off x="4718050" y="1917700"/>
            <a:ext cx="2762250" cy="11064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p:cNvCxnSpPr>
            <a:stCxn id="25639" idx="0"/>
          </p:cNvCxnSpPr>
          <p:nvPr/>
        </p:nvCxnSpPr>
        <p:spPr>
          <a:xfrm flipH="1" flipV="1">
            <a:off x="5213350" y="1927225"/>
            <a:ext cx="2266950" cy="10969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p:cNvCxnSpPr>
            <a:stCxn id="25639" idx="0"/>
          </p:cNvCxnSpPr>
          <p:nvPr/>
        </p:nvCxnSpPr>
        <p:spPr>
          <a:xfrm flipH="1" flipV="1">
            <a:off x="5078413" y="1927225"/>
            <a:ext cx="2401887" cy="109696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5" name="Přímá spojnice 54"/>
          <p:cNvCxnSpPr>
            <a:stCxn id="25639" idx="0"/>
          </p:cNvCxnSpPr>
          <p:nvPr/>
        </p:nvCxnSpPr>
        <p:spPr>
          <a:xfrm flipH="1" flipV="1">
            <a:off x="4551363" y="1917700"/>
            <a:ext cx="2928937" cy="11064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6" name="Přímá spojnice 55"/>
          <p:cNvCxnSpPr>
            <a:stCxn id="25639" idx="0"/>
          </p:cNvCxnSpPr>
          <p:nvPr/>
        </p:nvCxnSpPr>
        <p:spPr>
          <a:xfrm flipH="1" flipV="1">
            <a:off x="5213350" y="2305050"/>
            <a:ext cx="2266950" cy="71913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7" name="Přímá spojnice 56"/>
          <p:cNvCxnSpPr>
            <a:stCxn id="25639" idx="0"/>
          </p:cNvCxnSpPr>
          <p:nvPr/>
        </p:nvCxnSpPr>
        <p:spPr>
          <a:xfrm flipH="1" flipV="1">
            <a:off x="4865688" y="1841500"/>
            <a:ext cx="2614612" cy="118268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5646" name="TextovéPole 57"/>
          <p:cNvSpPr txBox="1">
            <a:spLocks noChangeArrowheads="1"/>
          </p:cNvSpPr>
          <p:nvPr/>
        </p:nvSpPr>
        <p:spPr bwMode="auto">
          <a:xfrm>
            <a:off x="4583113" y="4270375"/>
            <a:ext cx="14239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5:</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N=2 000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60%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50%</a:t>
            </a:r>
          </a:p>
          <a:p>
            <a:pPr eaLnBrk="1" hangingPunct="1">
              <a:spcBef>
                <a:spcPct val="0"/>
              </a:spcBef>
              <a:buClrTx/>
              <a:buSzTx/>
              <a:buFontTx/>
              <a:buNone/>
            </a:pPr>
            <a:r>
              <a:rPr lang="cs-CZ" altLang="cs-CZ" sz="1800" u="sng" dirty="0">
                <a:solidFill>
                  <a:srgbClr val="FF0000"/>
                </a:solidFill>
              </a:rPr>
              <a:t>P</a:t>
            </a:r>
            <a:r>
              <a:rPr lang="en-US" altLang="cs-CZ" sz="1800" u="sng" dirty="0">
                <a:solidFill>
                  <a:srgbClr val="FF0000"/>
                </a:solidFill>
              </a:rPr>
              <a:t>&lt;</a:t>
            </a:r>
            <a:r>
              <a:rPr lang="cs-CZ" altLang="cs-CZ" sz="1800" u="sng" dirty="0">
                <a:solidFill>
                  <a:srgbClr val="FF0000"/>
                </a:solidFill>
              </a:rPr>
              <a:t>0,001</a:t>
            </a:r>
          </a:p>
          <a:p>
            <a:pPr eaLnBrk="1" hangingPunct="1">
              <a:spcBef>
                <a:spcPct val="0"/>
              </a:spcBef>
              <a:buClrTx/>
              <a:buSzTx/>
              <a:buFontTx/>
              <a:buNone/>
            </a:pPr>
            <a:endParaRPr lang="cs-CZ" altLang="cs-CZ" sz="1800" dirty="0">
              <a:solidFill>
                <a:schemeClr val="tx1">
                  <a:lumMod val="50000"/>
                  <a:lumOff val="50000"/>
                </a:schemeClr>
              </a:solidFill>
            </a:endParaRPr>
          </a:p>
        </p:txBody>
      </p:sp>
      <p:cxnSp>
        <p:nvCxnSpPr>
          <p:cNvPr id="59" name="Přímá spojnice 58"/>
          <p:cNvCxnSpPr>
            <a:stCxn id="25646" idx="0"/>
          </p:cNvCxnSpPr>
          <p:nvPr/>
        </p:nvCxnSpPr>
        <p:spPr>
          <a:xfrm flipH="1" flipV="1">
            <a:off x="4770438" y="2473325"/>
            <a:ext cx="523875" cy="17970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Přímá spojnice 59"/>
          <p:cNvCxnSpPr>
            <a:stCxn id="25646" idx="0"/>
          </p:cNvCxnSpPr>
          <p:nvPr/>
        </p:nvCxnSpPr>
        <p:spPr>
          <a:xfrm flipH="1" flipV="1">
            <a:off x="4922838" y="2625725"/>
            <a:ext cx="371475" cy="16446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Přímá spojnice 60"/>
          <p:cNvCxnSpPr>
            <a:stCxn id="25646" idx="0"/>
          </p:cNvCxnSpPr>
          <p:nvPr/>
        </p:nvCxnSpPr>
        <p:spPr>
          <a:xfrm flipH="1" flipV="1">
            <a:off x="5075238" y="2778125"/>
            <a:ext cx="219075" cy="14922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Přímá spojnice 61"/>
          <p:cNvCxnSpPr>
            <a:stCxn id="25646" idx="0"/>
          </p:cNvCxnSpPr>
          <p:nvPr/>
        </p:nvCxnSpPr>
        <p:spPr>
          <a:xfrm flipH="1" flipV="1">
            <a:off x="5227638" y="2930525"/>
            <a:ext cx="66675" cy="13398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3" name="Přímá spojnice 62"/>
          <p:cNvCxnSpPr>
            <a:stCxn id="25646" idx="0"/>
          </p:cNvCxnSpPr>
          <p:nvPr/>
        </p:nvCxnSpPr>
        <p:spPr>
          <a:xfrm flipH="1" flipV="1">
            <a:off x="4465638" y="2711450"/>
            <a:ext cx="828675" cy="15589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Přímá spojnice 63"/>
          <p:cNvCxnSpPr>
            <a:stCxn id="25646" idx="0"/>
            <a:endCxn id="25613" idx="3"/>
          </p:cNvCxnSpPr>
          <p:nvPr/>
        </p:nvCxnSpPr>
        <p:spPr>
          <a:xfrm flipV="1">
            <a:off x="5294313" y="2574925"/>
            <a:ext cx="44450" cy="16954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6" name="Přímá spojnice 65"/>
          <p:cNvCxnSpPr>
            <a:stCxn id="25646" idx="0"/>
          </p:cNvCxnSpPr>
          <p:nvPr/>
        </p:nvCxnSpPr>
        <p:spPr>
          <a:xfrm flipH="1" flipV="1">
            <a:off x="5024438" y="2930525"/>
            <a:ext cx="269875" cy="13398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7" name="Přímá spojnice 66"/>
          <p:cNvCxnSpPr>
            <a:stCxn id="25646" idx="0"/>
          </p:cNvCxnSpPr>
          <p:nvPr/>
        </p:nvCxnSpPr>
        <p:spPr>
          <a:xfrm flipH="1" flipV="1">
            <a:off x="4562475" y="3482975"/>
            <a:ext cx="731838" cy="7874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8" name="Přímá spojnice 67"/>
          <p:cNvCxnSpPr>
            <a:stCxn id="25646" idx="0"/>
          </p:cNvCxnSpPr>
          <p:nvPr/>
        </p:nvCxnSpPr>
        <p:spPr>
          <a:xfrm flipH="1" flipV="1">
            <a:off x="5024438" y="2314575"/>
            <a:ext cx="269875" cy="19558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0" name="Přímá spojnice 69"/>
          <p:cNvCxnSpPr>
            <a:stCxn id="25646" idx="0"/>
          </p:cNvCxnSpPr>
          <p:nvPr/>
        </p:nvCxnSpPr>
        <p:spPr>
          <a:xfrm flipH="1" flipV="1">
            <a:off x="5024438" y="2205038"/>
            <a:ext cx="269875" cy="2065337"/>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1" name="Přímá spojnice 70"/>
          <p:cNvCxnSpPr>
            <a:stCxn id="25646" idx="0"/>
          </p:cNvCxnSpPr>
          <p:nvPr/>
        </p:nvCxnSpPr>
        <p:spPr>
          <a:xfrm flipH="1" flipV="1">
            <a:off x="4465638" y="2003425"/>
            <a:ext cx="828675" cy="226695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2" name="Přímá spojnice 71"/>
          <p:cNvCxnSpPr>
            <a:stCxn id="25646" idx="0"/>
          </p:cNvCxnSpPr>
          <p:nvPr/>
        </p:nvCxnSpPr>
        <p:spPr>
          <a:xfrm flipH="1" flipV="1">
            <a:off x="4465638" y="3173413"/>
            <a:ext cx="828675" cy="109696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3" name="Přímá spojnice 72"/>
          <p:cNvCxnSpPr>
            <a:stCxn id="25646" idx="0"/>
          </p:cNvCxnSpPr>
          <p:nvPr/>
        </p:nvCxnSpPr>
        <p:spPr>
          <a:xfrm flipH="1" flipV="1">
            <a:off x="5227638" y="2711450"/>
            <a:ext cx="66675" cy="15589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25646" idx="0"/>
          </p:cNvCxnSpPr>
          <p:nvPr/>
        </p:nvCxnSpPr>
        <p:spPr>
          <a:xfrm flipH="1" flipV="1">
            <a:off x="4718050" y="2071688"/>
            <a:ext cx="576263" cy="219868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5" name="Přímá spojnice 74"/>
          <p:cNvCxnSpPr>
            <a:stCxn id="25646" idx="0"/>
          </p:cNvCxnSpPr>
          <p:nvPr/>
        </p:nvCxnSpPr>
        <p:spPr>
          <a:xfrm flipH="1" flipV="1">
            <a:off x="4465638" y="3279775"/>
            <a:ext cx="828675" cy="9906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flipH="1" flipV="1">
            <a:off x="4816475" y="2455863"/>
            <a:ext cx="523875" cy="17954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flipH="1" flipV="1">
            <a:off x="4968875" y="2608263"/>
            <a:ext cx="371475" cy="16430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flipH="1" flipV="1">
            <a:off x="5121275" y="2760663"/>
            <a:ext cx="219075" cy="14906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H="1" flipV="1">
            <a:off x="5273675" y="2913063"/>
            <a:ext cx="66675" cy="13382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flipH="1" flipV="1">
            <a:off x="4511675" y="2693988"/>
            <a:ext cx="828675" cy="155733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Přímá spojnice 104"/>
          <p:cNvCxnSpPr/>
          <p:nvPr/>
        </p:nvCxnSpPr>
        <p:spPr>
          <a:xfrm flipV="1">
            <a:off x="5340350" y="2557463"/>
            <a:ext cx="44450" cy="169386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6" name="Přímá spojnice 105"/>
          <p:cNvCxnSpPr/>
          <p:nvPr/>
        </p:nvCxnSpPr>
        <p:spPr>
          <a:xfrm flipH="1" flipV="1">
            <a:off x="5070475" y="2913063"/>
            <a:ext cx="269875" cy="133826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7" name="Přímá spojnice 106"/>
          <p:cNvCxnSpPr/>
          <p:nvPr/>
        </p:nvCxnSpPr>
        <p:spPr>
          <a:xfrm flipH="1" flipV="1">
            <a:off x="4608513" y="3465513"/>
            <a:ext cx="731837" cy="78581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8" name="Přímá spojnice 107"/>
          <p:cNvCxnSpPr/>
          <p:nvPr/>
        </p:nvCxnSpPr>
        <p:spPr>
          <a:xfrm flipH="1" flipV="1">
            <a:off x="5070475" y="2297113"/>
            <a:ext cx="269875" cy="195421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flipH="1" flipV="1">
            <a:off x="5070475" y="2187575"/>
            <a:ext cx="269875" cy="20637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flipH="1" flipV="1">
            <a:off x="4511675" y="1985963"/>
            <a:ext cx="828675" cy="226536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1" name="Přímá spojnice 110"/>
          <p:cNvCxnSpPr/>
          <p:nvPr/>
        </p:nvCxnSpPr>
        <p:spPr>
          <a:xfrm flipH="1" flipV="1">
            <a:off x="4511675" y="3155950"/>
            <a:ext cx="828675" cy="109537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2" name="Přímá spojnice 111"/>
          <p:cNvCxnSpPr/>
          <p:nvPr/>
        </p:nvCxnSpPr>
        <p:spPr>
          <a:xfrm flipH="1" flipV="1">
            <a:off x="5273675" y="2693988"/>
            <a:ext cx="66675" cy="155733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3" name="Přímá spojnice 112"/>
          <p:cNvCxnSpPr/>
          <p:nvPr/>
        </p:nvCxnSpPr>
        <p:spPr>
          <a:xfrm flipH="1" flipV="1">
            <a:off x="4764088" y="2054225"/>
            <a:ext cx="576262" cy="21971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4" name="Přímá spojnice 113"/>
          <p:cNvCxnSpPr/>
          <p:nvPr/>
        </p:nvCxnSpPr>
        <p:spPr>
          <a:xfrm flipH="1" flipV="1">
            <a:off x="4511675" y="3262313"/>
            <a:ext cx="828675" cy="98901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5" name="Přímá spojnice 114"/>
          <p:cNvCxnSpPr/>
          <p:nvPr/>
        </p:nvCxnSpPr>
        <p:spPr>
          <a:xfrm flipH="1" flipV="1">
            <a:off x="4745038" y="2501900"/>
            <a:ext cx="525462" cy="17970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Přímá spojnice 115"/>
          <p:cNvCxnSpPr/>
          <p:nvPr/>
        </p:nvCxnSpPr>
        <p:spPr>
          <a:xfrm flipH="1" flipV="1">
            <a:off x="4897438" y="2654300"/>
            <a:ext cx="373062" cy="16446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flipH="1" flipV="1">
            <a:off x="5049838" y="2806700"/>
            <a:ext cx="220662" cy="14922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flipH="1" flipV="1">
            <a:off x="5202238" y="2959100"/>
            <a:ext cx="68262" cy="13398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Přímá spojnice 118"/>
          <p:cNvCxnSpPr/>
          <p:nvPr/>
        </p:nvCxnSpPr>
        <p:spPr>
          <a:xfrm flipH="1" flipV="1">
            <a:off x="4440238" y="2740025"/>
            <a:ext cx="830262" cy="15589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Přímá spojnice 119"/>
          <p:cNvCxnSpPr/>
          <p:nvPr/>
        </p:nvCxnSpPr>
        <p:spPr>
          <a:xfrm flipV="1">
            <a:off x="5270500" y="2603500"/>
            <a:ext cx="44450" cy="16954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1" name="Přímá spojnice 120"/>
          <p:cNvCxnSpPr/>
          <p:nvPr/>
        </p:nvCxnSpPr>
        <p:spPr>
          <a:xfrm flipH="1" flipV="1">
            <a:off x="5000625" y="2959100"/>
            <a:ext cx="269875" cy="133985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flipV="1">
            <a:off x="4538663" y="3511550"/>
            <a:ext cx="731837" cy="7874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flipV="1">
            <a:off x="5000625" y="2343150"/>
            <a:ext cx="269875" cy="19558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flipV="1">
            <a:off x="5000625" y="2233613"/>
            <a:ext cx="269875" cy="2065337"/>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flipV="1">
            <a:off x="4440238" y="2032000"/>
            <a:ext cx="830262" cy="226695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6" name="Přímá spojnice 125"/>
          <p:cNvCxnSpPr/>
          <p:nvPr/>
        </p:nvCxnSpPr>
        <p:spPr>
          <a:xfrm flipH="1" flipV="1">
            <a:off x="4440238" y="3201988"/>
            <a:ext cx="830262" cy="109696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flipV="1">
            <a:off x="5202238" y="2740025"/>
            <a:ext cx="68262" cy="1558925"/>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8" name="Přímá spojnice 127"/>
          <p:cNvCxnSpPr/>
          <p:nvPr/>
        </p:nvCxnSpPr>
        <p:spPr>
          <a:xfrm flipH="1" flipV="1">
            <a:off x="4694238" y="2100263"/>
            <a:ext cx="576262" cy="219868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9" name="Přímá spojnice 128"/>
          <p:cNvCxnSpPr/>
          <p:nvPr/>
        </p:nvCxnSpPr>
        <p:spPr>
          <a:xfrm flipH="1" flipV="1">
            <a:off x="4440238" y="3308350"/>
            <a:ext cx="830262" cy="99060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8730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96BB830F-8867-4A33-9820-E008A3CCC8C3}"/>
              </a:ext>
            </a:extLst>
          </p:cNvPr>
          <p:cNvSpPr txBox="1">
            <a:spLocks/>
          </p:cNvSpPr>
          <p:nvPr/>
        </p:nvSpPr>
        <p:spPr bwMode="auto">
          <a:xfrm>
            <a:off x="2574133" y="944166"/>
            <a:ext cx="529947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auto">
              <a:spcBef>
                <a:spcPts val="0"/>
              </a:spcBef>
              <a:spcAft>
                <a:spcPts val="0"/>
              </a:spcAft>
            </a:pPr>
            <a:endParaRPr lang="cs-CZ" altLang="cs-CZ" sz="2400" b="1" dirty="0">
              <a:solidFill>
                <a:srgbClr val="E1253B"/>
              </a:solidFill>
              <a:latin typeface="Calibri" panose="020F0502020204030204" pitchFamily="34" charset="0"/>
            </a:endParaRPr>
          </a:p>
        </p:txBody>
      </p:sp>
      <p:sp>
        <p:nvSpPr>
          <p:cNvPr id="11267" name="Nadpis 1">
            <a:extLst>
              <a:ext uri="{FF2B5EF4-FFF2-40B4-BE49-F238E27FC236}">
                <a16:creationId xmlns:a16="http://schemas.microsoft.com/office/drawing/2014/main" id="{486C13F9-1F2C-4A40-8B0A-0CFD83260140}"/>
              </a:ext>
            </a:extLst>
          </p:cNvPr>
          <p:cNvSpPr>
            <a:spLocks noGrp="1"/>
          </p:cNvSpPr>
          <p:nvPr>
            <p:ph type="title"/>
          </p:nvPr>
        </p:nvSpPr>
        <p:spPr/>
        <p:txBody>
          <a:bodyPr/>
          <a:lstStyle/>
          <a:p>
            <a:endParaRPr lang="cs-CZ" altLang="cs-CZ"/>
          </a:p>
        </p:txBody>
      </p:sp>
      <p:grpSp>
        <p:nvGrpSpPr>
          <p:cNvPr id="2" name="Skupina 1">
            <a:extLst>
              <a:ext uri="{FF2B5EF4-FFF2-40B4-BE49-F238E27FC236}">
                <a16:creationId xmlns:a16="http://schemas.microsoft.com/office/drawing/2014/main" id="{594C2799-298A-4017-8D71-3E378477A788}"/>
              </a:ext>
            </a:extLst>
          </p:cNvPr>
          <p:cNvGrpSpPr/>
          <p:nvPr/>
        </p:nvGrpSpPr>
        <p:grpSpPr>
          <a:xfrm>
            <a:off x="1513286" y="1812132"/>
            <a:ext cx="6029324" cy="3615929"/>
            <a:chOff x="2017714" y="1273175"/>
            <a:chExt cx="8039099" cy="4821239"/>
          </a:xfrm>
        </p:grpSpPr>
        <p:pic>
          <p:nvPicPr>
            <p:cNvPr id="11268" name="Picture 9">
              <a:extLst>
                <a:ext uri="{FF2B5EF4-FFF2-40B4-BE49-F238E27FC236}">
                  <a16:creationId xmlns:a16="http://schemas.microsoft.com/office/drawing/2014/main" id="{6B3A1B2C-3BB6-4974-BC88-A9AAAA664E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500"/>
            <a:stretch>
              <a:fillRect/>
            </a:stretch>
          </p:blipFill>
          <p:spPr bwMode="auto">
            <a:xfrm>
              <a:off x="2017714" y="2565401"/>
              <a:ext cx="5489575"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8">
              <a:extLst>
                <a:ext uri="{FF2B5EF4-FFF2-40B4-BE49-F238E27FC236}">
                  <a16:creationId xmlns:a16="http://schemas.microsoft.com/office/drawing/2014/main" id="{E63366A8-6303-433D-BB99-437B96CAF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238"/>
            <a:stretch>
              <a:fillRect/>
            </a:stretch>
          </p:blipFill>
          <p:spPr bwMode="auto">
            <a:xfrm>
              <a:off x="2566989" y="1273175"/>
              <a:ext cx="4033837" cy="25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10">
              <a:extLst>
                <a:ext uri="{FF2B5EF4-FFF2-40B4-BE49-F238E27FC236}">
                  <a16:creationId xmlns:a16="http://schemas.microsoft.com/office/drawing/2014/main" id="{D3992048-3940-457B-9CEE-C1D8362CDD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2633"/>
            <a:stretch>
              <a:fillRect/>
            </a:stretch>
          </p:blipFill>
          <p:spPr bwMode="auto">
            <a:xfrm>
              <a:off x="4835525" y="2205039"/>
              <a:ext cx="5221288"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Nadpis 1">
            <a:extLst>
              <a:ext uri="{FF2B5EF4-FFF2-40B4-BE49-F238E27FC236}">
                <a16:creationId xmlns:a16="http://schemas.microsoft.com/office/drawing/2014/main" id="{3E7D36A7-09E9-4976-9551-9B96E0AD2DAB}"/>
              </a:ext>
            </a:extLst>
          </p:cNvPr>
          <p:cNvSpPr txBox="1">
            <a:spLocks/>
          </p:cNvSpPr>
          <p:nvPr/>
        </p:nvSpPr>
        <p:spPr>
          <a:xfrm>
            <a:off x="0" y="852293"/>
            <a:ext cx="9144000" cy="483075"/>
          </a:xfrm>
          <a:prstGeom prst="rect">
            <a:avLst/>
          </a:prstGeom>
          <a:solidFill>
            <a:srgbClr val="00B2AF"/>
          </a:solidFill>
          <a:ln>
            <a:solidFill>
              <a:srgbClr val="00B2AF"/>
            </a:solidFill>
          </a:ln>
        </p:spPr>
        <p:txBody>
          <a:bodyPr vert="horz" lIns="68580" tIns="34290" rIns="68580" bIns="34290" rtlCol="0" anchor="b">
            <a:normAutofit/>
          </a:bodyPr>
          <a:lstStyle>
            <a:lvl1pPr algn="l" defTabSz="914400" rtl="0" eaLnBrk="1" latinLnBrk="0" hangingPunct="1">
              <a:lnSpc>
                <a:spcPct val="90000"/>
              </a:lnSpc>
              <a:spcBef>
                <a:spcPct val="0"/>
              </a:spcBef>
              <a:buNone/>
              <a:defRPr sz="6000" b="0" kern="1200">
                <a:solidFill>
                  <a:srgbClr val="00B2AF"/>
                </a:solidFill>
                <a:latin typeface="+mj-lt"/>
                <a:ea typeface="+mj-ea"/>
                <a:cs typeface="+mj-cs"/>
              </a:defRPr>
            </a:lvl1pPr>
          </a:lstStyle>
          <a:p>
            <a:pPr defTabSz="685800" fontAlgn="auto">
              <a:spcAft>
                <a:spcPts val="0"/>
              </a:spcAft>
            </a:pPr>
            <a:r>
              <a:rPr lang="cs-CZ" altLang="cs-CZ" sz="2700" b="1" dirty="0">
                <a:solidFill>
                  <a:prstClr val="white"/>
                </a:solidFill>
                <a:latin typeface="Calibri Light" panose="020F0302020204030204"/>
              </a:rPr>
              <a:t>Proč je statistika v klinickém výzkumu „životně“ důležitá?</a:t>
            </a:r>
          </a:p>
        </p:txBody>
      </p:sp>
      <p:sp>
        <p:nvSpPr>
          <p:cNvPr id="9" name="Obdélník 8">
            <a:extLst>
              <a:ext uri="{FF2B5EF4-FFF2-40B4-BE49-F238E27FC236}">
                <a16:creationId xmlns:a16="http://schemas.microsoft.com/office/drawing/2014/main" id="{7B4FB7B1-ADF4-38E2-21DB-CF90A06E5B53}"/>
              </a:ext>
            </a:extLst>
          </p:cNvPr>
          <p:cNvSpPr/>
          <p:nvPr/>
        </p:nvSpPr>
        <p:spPr>
          <a:xfrm>
            <a:off x="0" y="21772"/>
            <a:ext cx="9144000"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3180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a:t>Klinicky vs. statisticky významný rozdíl</a:t>
            </a:r>
          </a:p>
        </p:txBody>
      </p:sp>
      <p:grpSp>
        <p:nvGrpSpPr>
          <p:cNvPr id="22" name="Skupina 21"/>
          <p:cNvGrpSpPr>
            <a:grpSpLocks/>
          </p:cNvGrpSpPr>
          <p:nvPr/>
        </p:nvGrpSpPr>
        <p:grpSpPr bwMode="auto">
          <a:xfrm>
            <a:off x="1519238" y="2640013"/>
            <a:ext cx="6003925" cy="3322637"/>
            <a:chOff x="1518697" y="2352602"/>
            <a:chExt cx="6003858" cy="3323297"/>
          </a:xfrm>
        </p:grpSpPr>
        <p:sp>
          <p:nvSpPr>
            <p:cNvPr id="96" name="TextovéPole 95"/>
            <p:cNvSpPr txBox="1"/>
            <p:nvPr/>
          </p:nvSpPr>
          <p:spPr>
            <a:xfrm>
              <a:off x="3450273" y="2352602"/>
              <a:ext cx="1951077" cy="923330"/>
            </a:xfrm>
            <a:prstGeom prst="rect">
              <a:avLst/>
            </a:prstGeom>
            <a:solidFill>
              <a:schemeClr val="bg1">
                <a:lumMod val="50000"/>
              </a:schemeClr>
            </a:solidFill>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cs-CZ" b="1" dirty="0">
                  <a:solidFill>
                    <a:schemeClr val="bg1"/>
                  </a:solidFill>
                </a:rPr>
                <a:t>Hladina významnosti: </a:t>
              </a:r>
              <a:r>
                <a:rPr lang="cs-CZ" b="1" i="1" u="sng" dirty="0">
                  <a:solidFill>
                    <a:srgbClr val="FF0000"/>
                  </a:solidFill>
                </a:rPr>
                <a:t>„P </a:t>
              </a:r>
              <a:r>
                <a:rPr lang="cs-CZ" b="1" i="1" u="sng" dirty="0" err="1">
                  <a:solidFill>
                    <a:srgbClr val="FF0000"/>
                  </a:solidFill>
                </a:rPr>
                <a:t>value</a:t>
              </a:r>
              <a:r>
                <a:rPr lang="cs-CZ" b="1" i="1" u="sng" dirty="0">
                  <a:solidFill>
                    <a:srgbClr val="FF0000"/>
                  </a:solidFill>
                </a:rPr>
                <a:t>“</a:t>
              </a:r>
              <a:endParaRPr lang="cs-CZ" dirty="0">
                <a:solidFill>
                  <a:srgbClr val="FF0000"/>
                </a:solidFill>
              </a:endParaRPr>
            </a:p>
          </p:txBody>
        </p:sp>
        <p:sp>
          <p:nvSpPr>
            <p:cNvPr id="97" name="TextovéPole 96"/>
            <p:cNvSpPr txBox="1"/>
            <p:nvPr/>
          </p:nvSpPr>
          <p:spPr>
            <a:xfrm>
              <a:off x="1518697" y="4450781"/>
              <a:ext cx="1951077" cy="923330"/>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cs-CZ" b="1" dirty="0">
                  <a:solidFill>
                    <a:schemeClr val="bg1"/>
                  </a:solidFill>
                </a:rPr>
                <a:t>Počet </a:t>
              </a:r>
            </a:p>
            <a:p>
              <a:pPr algn="ctr">
                <a:defRPr/>
              </a:pPr>
              <a:r>
                <a:rPr lang="cs-CZ" b="1" dirty="0">
                  <a:solidFill>
                    <a:schemeClr val="bg1"/>
                  </a:solidFill>
                </a:rPr>
                <a:t>pacientů: </a:t>
              </a:r>
            </a:p>
            <a:p>
              <a:pPr algn="ctr">
                <a:defRPr/>
              </a:pPr>
              <a:r>
                <a:rPr lang="cs-CZ" b="1" i="1" u="sng" dirty="0">
                  <a:solidFill>
                    <a:srgbClr val="00B0F0"/>
                  </a:solidFill>
                </a:rPr>
                <a:t>„N“</a:t>
              </a:r>
              <a:endParaRPr lang="cs-CZ" dirty="0">
                <a:solidFill>
                  <a:srgbClr val="00B0F0"/>
                </a:solidFill>
              </a:endParaRPr>
            </a:p>
          </p:txBody>
        </p:sp>
        <p:sp>
          <p:nvSpPr>
            <p:cNvPr id="98" name="TextovéPole 97"/>
            <p:cNvSpPr txBox="1"/>
            <p:nvPr/>
          </p:nvSpPr>
          <p:spPr>
            <a:xfrm>
              <a:off x="5571478" y="4402929"/>
              <a:ext cx="1951077" cy="923330"/>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cs-CZ"/>
              </a:defPPr>
              <a:lvl1pPr algn="ctr">
                <a:defRPr b="1">
                  <a:solidFill>
                    <a:schemeClr val="bg1"/>
                  </a:solidFill>
                </a:defRPr>
              </a:lvl1pPr>
            </a:lstStyle>
            <a:p>
              <a:pPr>
                <a:defRPr/>
              </a:pPr>
              <a:r>
                <a:rPr lang="cs-CZ" dirty="0"/>
                <a:t>Rozdíl v účinnosti: </a:t>
              </a:r>
            </a:p>
            <a:p>
              <a:pPr>
                <a:defRPr/>
              </a:pPr>
              <a:r>
                <a:rPr lang="cs-CZ" dirty="0">
                  <a:solidFill>
                    <a:srgbClr val="00B050"/>
                  </a:solidFill>
                </a:rPr>
                <a:t>„D“</a:t>
              </a:r>
            </a:p>
          </p:txBody>
        </p:sp>
        <p:sp>
          <p:nvSpPr>
            <p:cNvPr id="2" name="Zahnutá šipka nahoru 1"/>
            <p:cNvSpPr/>
            <p:nvPr/>
          </p:nvSpPr>
          <p:spPr>
            <a:xfrm>
              <a:off x="3817371" y="4157948"/>
              <a:ext cx="1308085" cy="41442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130" name="Zahnutá šipka nahoru 129"/>
            <p:cNvSpPr/>
            <p:nvPr/>
          </p:nvSpPr>
          <p:spPr>
            <a:xfrm rot="10971970">
              <a:off x="3757047" y="3576807"/>
              <a:ext cx="1308085" cy="41442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21" name="Šipka nahoru 20"/>
            <p:cNvSpPr/>
            <p:nvPr/>
          </p:nvSpPr>
          <p:spPr>
            <a:xfrm rot="2517555">
              <a:off x="2790270" y="3065531"/>
              <a:ext cx="211136" cy="1132113"/>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1" name="Šipka nahoru 130"/>
            <p:cNvSpPr/>
            <p:nvPr/>
          </p:nvSpPr>
          <p:spPr>
            <a:xfrm rot="13379041">
              <a:off x="2974418" y="3292589"/>
              <a:ext cx="211136" cy="113211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2" name="Šipka nahoru 131"/>
            <p:cNvSpPr/>
            <p:nvPr/>
          </p:nvSpPr>
          <p:spPr>
            <a:xfrm rot="2517555">
              <a:off x="5940961" y="2962831"/>
              <a:ext cx="212039" cy="1131742"/>
            </a:xfrm>
            <a:prstGeom prst="upArrow">
              <a:avLst/>
            </a:prstGeom>
            <a:solidFill>
              <a:schemeClr val="bg1"/>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3" name="Šipka nahoru 132"/>
            <p:cNvSpPr/>
            <p:nvPr/>
          </p:nvSpPr>
          <p:spPr>
            <a:xfrm rot="13379041">
              <a:off x="5858918" y="3222127"/>
              <a:ext cx="212039" cy="1131742"/>
            </a:xfrm>
            <a:prstGeom prst="upArrow">
              <a:avLst/>
            </a:prstGeom>
            <a:solidFill>
              <a:schemeClr val="bg1"/>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4" name="Šipka nahoru 133"/>
            <p:cNvSpPr/>
            <p:nvPr/>
          </p:nvSpPr>
          <p:spPr>
            <a:xfrm rot="2517555">
              <a:off x="4370815" y="4284861"/>
              <a:ext cx="212039" cy="1131742"/>
            </a:xfrm>
            <a:prstGeom prst="upArrow">
              <a:avLst/>
            </a:prstGeom>
            <a:solidFill>
              <a:schemeClr val="bg1"/>
            </a:solidFill>
            <a:scene3d>
              <a:camera prst="orthographicFront">
                <a:rot lat="0" lon="0" rev="79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5" name="Šipka nahoru 134"/>
            <p:cNvSpPr/>
            <p:nvPr/>
          </p:nvSpPr>
          <p:spPr>
            <a:xfrm rot="13379041">
              <a:off x="4469533" y="4544157"/>
              <a:ext cx="212039" cy="1131742"/>
            </a:xfrm>
            <a:prstGeom prst="upArrow">
              <a:avLst/>
            </a:prstGeom>
            <a:solidFill>
              <a:schemeClr val="bg1"/>
            </a:solidFill>
            <a:scene3d>
              <a:camera prst="orthographicFront">
                <a:rot lat="0" lon="0" rev="79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136" name="TextovéPole 135"/>
          <p:cNvSpPr txBox="1">
            <a:spLocks noChangeArrowheads="1"/>
          </p:cNvSpPr>
          <p:nvPr/>
        </p:nvSpPr>
        <p:spPr bwMode="auto">
          <a:xfrm>
            <a:off x="2760663" y="800100"/>
            <a:ext cx="1425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a:solidFill>
                  <a:schemeClr val="tx1">
                    <a:lumMod val="50000"/>
                    <a:lumOff val="50000"/>
                  </a:schemeClr>
                </a:solidFill>
              </a:rPr>
              <a:t>Situace A:</a:t>
            </a:r>
            <a:br>
              <a:rPr lang="cs-CZ" altLang="cs-CZ" sz="1800">
                <a:solidFill>
                  <a:schemeClr val="tx1">
                    <a:lumMod val="50000"/>
                    <a:lumOff val="50000"/>
                  </a:schemeClr>
                </a:solidFill>
              </a:rPr>
            </a:br>
            <a:r>
              <a:rPr lang="cs-CZ" altLang="cs-CZ" sz="1800">
                <a:solidFill>
                  <a:schemeClr val="tx1">
                    <a:lumMod val="50000"/>
                    <a:lumOff val="50000"/>
                  </a:schemeClr>
                </a:solidFill>
              </a:rPr>
              <a:t>N=20</a:t>
            </a:r>
            <a:br>
              <a:rPr lang="cs-CZ" altLang="cs-CZ" sz="1800">
                <a:solidFill>
                  <a:schemeClr val="tx1">
                    <a:lumMod val="50000"/>
                    <a:lumOff val="50000"/>
                  </a:schemeClr>
                </a:solidFill>
              </a:rPr>
            </a:br>
            <a:r>
              <a:rPr lang="cs-CZ" altLang="cs-CZ" sz="1800">
                <a:solidFill>
                  <a:schemeClr val="tx1">
                    <a:lumMod val="50000"/>
                    <a:lumOff val="50000"/>
                  </a:schemeClr>
                </a:solidFill>
              </a:rPr>
              <a:t>P</a:t>
            </a:r>
            <a:r>
              <a:rPr lang="cs-CZ" altLang="cs-CZ" sz="1800" baseline="-25000">
                <a:solidFill>
                  <a:schemeClr val="tx1">
                    <a:lumMod val="50000"/>
                    <a:lumOff val="50000"/>
                  </a:schemeClr>
                </a:solidFill>
              </a:rPr>
              <a:t>(A)</a:t>
            </a:r>
            <a:r>
              <a:rPr lang="cs-CZ" altLang="cs-CZ" sz="1800">
                <a:solidFill>
                  <a:schemeClr val="tx1">
                    <a:lumMod val="50000"/>
                    <a:lumOff val="50000"/>
                  </a:schemeClr>
                </a:solidFill>
              </a:rPr>
              <a:t> = 80%</a:t>
            </a:r>
          </a:p>
          <a:p>
            <a:pPr eaLnBrk="1" hangingPunct="1">
              <a:spcBef>
                <a:spcPct val="0"/>
              </a:spcBef>
              <a:buClrTx/>
              <a:buSzTx/>
              <a:buFontTx/>
              <a:buNone/>
            </a:pPr>
            <a:r>
              <a:rPr lang="cs-CZ" altLang="cs-CZ" sz="1800">
                <a:solidFill>
                  <a:schemeClr val="tx1">
                    <a:lumMod val="50000"/>
                    <a:lumOff val="50000"/>
                  </a:schemeClr>
                </a:solidFill>
              </a:rPr>
              <a:t>P</a:t>
            </a:r>
            <a:r>
              <a:rPr lang="cs-CZ" altLang="cs-CZ" sz="1800" baseline="-25000">
                <a:solidFill>
                  <a:schemeClr val="tx1">
                    <a:lumMod val="50000"/>
                    <a:lumOff val="50000"/>
                  </a:schemeClr>
                </a:solidFill>
              </a:rPr>
              <a:t>(B)</a:t>
            </a:r>
            <a:r>
              <a:rPr lang="cs-CZ" altLang="cs-CZ" sz="1800">
                <a:solidFill>
                  <a:schemeClr val="tx1">
                    <a:lumMod val="50000"/>
                    <a:lumOff val="50000"/>
                  </a:schemeClr>
                </a:solidFill>
              </a:rPr>
              <a:t> = 50%</a:t>
            </a:r>
          </a:p>
          <a:p>
            <a:pPr eaLnBrk="1" hangingPunct="1">
              <a:spcBef>
                <a:spcPct val="0"/>
              </a:spcBef>
              <a:buClrTx/>
              <a:buSzTx/>
              <a:buFontTx/>
              <a:buNone/>
            </a:pPr>
            <a:r>
              <a:rPr lang="cs-CZ" altLang="cs-CZ" sz="1800">
                <a:solidFill>
                  <a:schemeClr val="tx1">
                    <a:lumMod val="50000"/>
                    <a:lumOff val="50000"/>
                  </a:schemeClr>
                </a:solidFill>
              </a:rPr>
              <a:t>P= 0,160</a:t>
            </a:r>
          </a:p>
          <a:p>
            <a:pPr eaLnBrk="1" hangingPunct="1">
              <a:spcBef>
                <a:spcPct val="0"/>
              </a:spcBef>
              <a:buClrTx/>
              <a:buSzTx/>
              <a:buFontTx/>
              <a:buNone/>
            </a:pPr>
            <a:endParaRPr lang="cs-CZ" altLang="cs-CZ" sz="1800">
              <a:solidFill>
                <a:schemeClr val="tx1">
                  <a:lumMod val="50000"/>
                  <a:lumOff val="50000"/>
                </a:schemeClr>
              </a:solidFill>
            </a:endParaRPr>
          </a:p>
        </p:txBody>
      </p:sp>
      <p:sp>
        <p:nvSpPr>
          <p:cNvPr id="137" name="TextovéPole 136"/>
          <p:cNvSpPr txBox="1">
            <a:spLocks noChangeArrowheads="1"/>
          </p:cNvSpPr>
          <p:nvPr/>
        </p:nvSpPr>
        <p:spPr bwMode="auto">
          <a:xfrm>
            <a:off x="4572000" y="803275"/>
            <a:ext cx="1425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b="1" i="1" u="sng" dirty="0">
                <a:solidFill>
                  <a:schemeClr val="tx1">
                    <a:lumMod val="50000"/>
                    <a:lumOff val="50000"/>
                  </a:schemeClr>
                </a:solidFill>
              </a:rPr>
              <a:t>Situace B:</a:t>
            </a:r>
            <a:br>
              <a:rPr lang="cs-CZ" altLang="cs-CZ" sz="1800" dirty="0">
                <a:solidFill>
                  <a:schemeClr val="tx1">
                    <a:lumMod val="50000"/>
                    <a:lumOff val="50000"/>
                  </a:schemeClr>
                </a:solidFill>
              </a:rPr>
            </a:br>
            <a:r>
              <a:rPr lang="cs-CZ" altLang="cs-CZ" sz="1800" dirty="0">
                <a:solidFill>
                  <a:schemeClr val="tx1">
                    <a:lumMod val="50000"/>
                    <a:lumOff val="50000"/>
                  </a:schemeClr>
                </a:solidFill>
              </a:rPr>
              <a:t>N=20 000</a:t>
            </a:r>
            <a:br>
              <a:rPr lang="cs-CZ" altLang="cs-CZ" sz="1800" dirty="0">
                <a:solidFill>
                  <a:schemeClr val="tx1">
                    <a:lumMod val="50000"/>
                    <a:lumOff val="50000"/>
                  </a:schemeClr>
                </a:solidFill>
              </a:rPr>
            </a:b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(A)</a:t>
            </a:r>
            <a:r>
              <a:rPr lang="cs-CZ" altLang="cs-CZ" sz="1800" dirty="0">
                <a:solidFill>
                  <a:schemeClr val="tx1">
                    <a:lumMod val="50000"/>
                    <a:lumOff val="50000"/>
                  </a:schemeClr>
                </a:solidFill>
              </a:rPr>
              <a:t> = 80%</a:t>
            </a:r>
          </a:p>
          <a:p>
            <a:pPr eaLnBrk="1" hangingPunct="1">
              <a:spcBef>
                <a:spcPct val="0"/>
              </a:spcBef>
              <a:buClrTx/>
              <a:buSzTx/>
              <a:buFontTx/>
              <a:buNone/>
            </a:pPr>
            <a:r>
              <a:rPr lang="cs-CZ" altLang="cs-CZ" sz="1800" dirty="0">
                <a:solidFill>
                  <a:schemeClr val="tx1">
                    <a:lumMod val="50000"/>
                    <a:lumOff val="50000"/>
                  </a:schemeClr>
                </a:solidFill>
              </a:rPr>
              <a:t>P</a:t>
            </a:r>
            <a:r>
              <a:rPr lang="cs-CZ" altLang="cs-CZ" sz="1800" baseline="-25000" dirty="0">
                <a:solidFill>
                  <a:schemeClr val="tx1">
                    <a:lumMod val="50000"/>
                    <a:lumOff val="50000"/>
                  </a:schemeClr>
                </a:solidFill>
              </a:rPr>
              <a:t>(B)</a:t>
            </a:r>
            <a:r>
              <a:rPr lang="cs-CZ" altLang="cs-CZ" sz="1800" dirty="0">
                <a:solidFill>
                  <a:schemeClr val="tx1">
                    <a:lumMod val="50000"/>
                    <a:lumOff val="50000"/>
                  </a:schemeClr>
                </a:solidFill>
              </a:rPr>
              <a:t> = 81%</a:t>
            </a:r>
          </a:p>
          <a:p>
            <a:pPr eaLnBrk="1" hangingPunct="1">
              <a:spcBef>
                <a:spcPct val="0"/>
              </a:spcBef>
              <a:buClrTx/>
              <a:buSzTx/>
              <a:buFontTx/>
              <a:buNone/>
            </a:pPr>
            <a:r>
              <a:rPr lang="cs-CZ" altLang="cs-CZ" sz="1800" dirty="0">
                <a:solidFill>
                  <a:srgbClr val="FF0000"/>
                </a:solidFill>
              </a:rPr>
              <a:t>P</a:t>
            </a:r>
            <a:r>
              <a:rPr lang="en-US" altLang="cs-CZ" sz="1800" dirty="0">
                <a:solidFill>
                  <a:srgbClr val="FF0000"/>
                </a:solidFill>
              </a:rPr>
              <a:t>&lt;</a:t>
            </a:r>
            <a:r>
              <a:rPr lang="cs-CZ" altLang="cs-CZ" sz="1800" dirty="0">
                <a:solidFill>
                  <a:srgbClr val="FF0000"/>
                </a:solidFill>
              </a:rPr>
              <a:t>0,05</a:t>
            </a:r>
          </a:p>
          <a:p>
            <a:pPr eaLnBrk="1" hangingPunct="1">
              <a:spcBef>
                <a:spcPct val="0"/>
              </a:spcBef>
              <a:buClrTx/>
              <a:buSzTx/>
              <a:buFontTx/>
              <a:buNone/>
            </a:pPr>
            <a:endParaRPr lang="cs-CZ" altLang="cs-CZ" sz="1800" dirty="0">
              <a:solidFill>
                <a:schemeClr val="tx1">
                  <a:lumMod val="50000"/>
                  <a:lumOff val="50000"/>
                </a:schemeClr>
              </a:solidFill>
            </a:endParaRPr>
          </a:p>
        </p:txBody>
      </p:sp>
      <p:sp>
        <p:nvSpPr>
          <p:cNvPr id="138" name="TextovéPole 137"/>
          <p:cNvSpPr txBox="1">
            <a:spLocks noChangeArrowheads="1"/>
          </p:cNvSpPr>
          <p:nvPr/>
        </p:nvSpPr>
        <p:spPr bwMode="auto">
          <a:xfrm>
            <a:off x="4060825" y="1230313"/>
            <a:ext cx="3190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4400" b="1">
                <a:solidFill>
                  <a:schemeClr val="tx1">
                    <a:lumMod val="50000"/>
                    <a:lumOff val="50000"/>
                  </a:schemeClr>
                </a:solidFill>
              </a:rPr>
              <a:t>X</a:t>
            </a:r>
            <a:endParaRPr lang="cs-CZ" altLang="cs-CZ" sz="4400">
              <a:solidFill>
                <a:schemeClr val="tx1">
                  <a:lumMod val="50000"/>
                  <a:lumOff val="50000"/>
                </a:schemeClr>
              </a:solidFill>
            </a:endParaRPr>
          </a:p>
        </p:txBody>
      </p:sp>
    </p:spTree>
    <p:extLst>
      <p:ext uri="{BB962C8B-B14F-4D97-AF65-F5344CB8AC3E}">
        <p14:creationId xmlns:p14="http://schemas.microsoft.com/office/powerpoint/2010/main" val="2276256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2"/>
          <p:cNvSpPr txBox="1">
            <a:spLocks noChangeArrowheads="1"/>
          </p:cNvSpPr>
          <p:nvPr/>
        </p:nvSpPr>
        <p:spPr bwMode="auto">
          <a:xfrm>
            <a:off x="0" y="288607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eaLnBrk="0" hangingPunct="0">
              <a:defRPr sz="4000">
                <a:solidFill>
                  <a:schemeClr val="bg1"/>
                </a:solidFill>
                <a:latin typeface="Arial" pitchFamily="34" charset="0"/>
                <a:ea typeface="+mj-ea"/>
                <a:cs typeface="Arial" pitchFamily="34" charset="0"/>
              </a:defRPr>
            </a:lvl1pPr>
            <a:lvl2pPr eaLnBrk="0" hangingPunct="0">
              <a:defRPr sz="3400">
                <a:solidFill>
                  <a:srgbClr val="BC032D"/>
                </a:solidFill>
                <a:latin typeface="Times New Roman" pitchFamily="18" charset="0"/>
              </a:defRPr>
            </a:lvl2pPr>
            <a:lvl3pPr eaLnBrk="0" hangingPunct="0">
              <a:defRPr sz="3400">
                <a:solidFill>
                  <a:srgbClr val="BC032D"/>
                </a:solidFill>
                <a:latin typeface="Times New Roman" pitchFamily="18" charset="0"/>
              </a:defRPr>
            </a:lvl3pPr>
            <a:lvl4pPr eaLnBrk="0" hangingPunct="0">
              <a:defRPr sz="3400">
                <a:solidFill>
                  <a:srgbClr val="BC032D"/>
                </a:solidFill>
                <a:latin typeface="Times New Roman" pitchFamily="18" charset="0"/>
              </a:defRPr>
            </a:lvl4pPr>
            <a:lvl5pPr eaLnBrk="0" hangingPunct="0">
              <a:defRPr sz="3400">
                <a:solidFill>
                  <a:srgbClr val="BC032D"/>
                </a:solidFill>
                <a:latin typeface="Times New Roman" pitchFamily="18" charset="0"/>
              </a:defRPr>
            </a:lvl5pPr>
            <a:lvl6pPr marL="457200" fontAlgn="base">
              <a:spcBef>
                <a:spcPct val="0"/>
              </a:spcBef>
              <a:spcAft>
                <a:spcPct val="0"/>
              </a:spcAft>
              <a:defRPr sz="3400">
                <a:solidFill>
                  <a:srgbClr val="BC032D"/>
                </a:solidFill>
                <a:latin typeface="Times New Roman" pitchFamily="18" charset="0"/>
              </a:defRPr>
            </a:lvl6pPr>
            <a:lvl7pPr marL="914400" fontAlgn="base">
              <a:spcBef>
                <a:spcPct val="0"/>
              </a:spcBef>
              <a:spcAft>
                <a:spcPct val="0"/>
              </a:spcAft>
              <a:defRPr sz="3400">
                <a:solidFill>
                  <a:srgbClr val="BC032D"/>
                </a:solidFill>
                <a:latin typeface="Times New Roman" pitchFamily="18" charset="0"/>
              </a:defRPr>
            </a:lvl7pPr>
            <a:lvl8pPr marL="1371600" fontAlgn="base">
              <a:spcBef>
                <a:spcPct val="0"/>
              </a:spcBef>
              <a:spcAft>
                <a:spcPct val="0"/>
              </a:spcAft>
              <a:defRPr sz="3400">
                <a:solidFill>
                  <a:srgbClr val="BC032D"/>
                </a:solidFill>
                <a:latin typeface="Times New Roman" pitchFamily="18" charset="0"/>
              </a:defRPr>
            </a:lvl8pPr>
            <a:lvl9pPr marL="1828800" fontAlgn="base">
              <a:spcBef>
                <a:spcPct val="0"/>
              </a:spcBef>
              <a:spcAft>
                <a:spcPct val="0"/>
              </a:spcAft>
              <a:defRPr sz="3400">
                <a:solidFill>
                  <a:srgbClr val="BC032D"/>
                </a:solidFill>
                <a:latin typeface="Times New Roman" pitchFamily="18" charset="0"/>
              </a:defRPr>
            </a:lvl9pPr>
          </a:lstStyle>
          <a:p>
            <a:r>
              <a:rPr lang="cs-CZ" altLang="cs-CZ" dirty="0">
                <a:solidFill>
                  <a:srgbClr val="00B2AF"/>
                </a:solidFill>
              </a:rPr>
              <a:t>Kolik potřebuji pacientů?</a:t>
            </a:r>
          </a:p>
        </p:txBody>
      </p:sp>
      <p:sp>
        <p:nvSpPr>
          <p:cNvPr id="63493" name="Line 3"/>
          <p:cNvSpPr>
            <a:spLocks noChangeShapeType="1"/>
          </p:cNvSpPr>
          <p:nvPr/>
        </p:nvSpPr>
        <p:spPr bwMode="auto">
          <a:xfrm>
            <a:off x="280988" y="2743200"/>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494" name="Line 4"/>
          <p:cNvSpPr>
            <a:spLocks noChangeShapeType="1"/>
          </p:cNvSpPr>
          <p:nvPr/>
        </p:nvSpPr>
        <p:spPr bwMode="auto">
          <a:xfrm>
            <a:off x="433388" y="2700338"/>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495" name="Line 5"/>
          <p:cNvSpPr>
            <a:spLocks noChangeShapeType="1"/>
          </p:cNvSpPr>
          <p:nvPr/>
        </p:nvSpPr>
        <p:spPr bwMode="auto">
          <a:xfrm>
            <a:off x="585788" y="2667000"/>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496" name="Line 6"/>
          <p:cNvSpPr>
            <a:spLocks noChangeShapeType="1"/>
          </p:cNvSpPr>
          <p:nvPr/>
        </p:nvSpPr>
        <p:spPr bwMode="auto">
          <a:xfrm>
            <a:off x="738188" y="2619375"/>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497" name="Line 7"/>
          <p:cNvSpPr>
            <a:spLocks noChangeShapeType="1"/>
          </p:cNvSpPr>
          <p:nvPr/>
        </p:nvSpPr>
        <p:spPr bwMode="auto">
          <a:xfrm>
            <a:off x="209550" y="4067175"/>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498" name="Line 8"/>
          <p:cNvSpPr>
            <a:spLocks noChangeShapeType="1"/>
          </p:cNvSpPr>
          <p:nvPr/>
        </p:nvSpPr>
        <p:spPr bwMode="auto">
          <a:xfrm>
            <a:off x="361950" y="4024313"/>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499" name="Line 9"/>
          <p:cNvSpPr>
            <a:spLocks noChangeShapeType="1"/>
          </p:cNvSpPr>
          <p:nvPr/>
        </p:nvSpPr>
        <p:spPr bwMode="auto">
          <a:xfrm>
            <a:off x="514350" y="3990975"/>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
        <p:nvSpPr>
          <p:cNvPr id="63500" name="Line 10"/>
          <p:cNvSpPr>
            <a:spLocks noChangeShapeType="1"/>
          </p:cNvSpPr>
          <p:nvPr/>
        </p:nvSpPr>
        <p:spPr bwMode="auto">
          <a:xfrm>
            <a:off x="666750" y="3943350"/>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rgbClr val="00B2AF"/>
              </a:solidFill>
            </a:endParaRPr>
          </a:p>
        </p:txBody>
      </p:sp>
    </p:spTree>
    <p:extLst>
      <p:ext uri="{BB962C8B-B14F-4D97-AF65-F5344CB8AC3E}">
        <p14:creationId xmlns:p14="http://schemas.microsoft.com/office/powerpoint/2010/main" val="30653757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833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cs-CZ" sz="2400" b="1" u="none" dirty="0">
                <a:solidFill>
                  <a:srgbClr val="00B2AF"/>
                </a:solidFill>
              </a:rPr>
              <a:t>Kolik pacientů je zapotřebí pro studii?</a:t>
            </a:r>
            <a:endParaRPr lang="cs-CZ" sz="2400" b="1" u="none" dirty="0">
              <a:solidFill>
                <a:srgbClr val="00B2AF"/>
              </a:solidFill>
              <a:latin typeface="+mn-lt"/>
            </a:endParaRPr>
          </a:p>
        </p:txBody>
      </p:sp>
      <p:pic>
        <p:nvPicPr>
          <p:cNvPr id="2052" name="Picture 4" descr="Scurvy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4800"/>
            <a:ext cx="3886200" cy="247869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p:cNvGrpSpPr/>
          <p:nvPr/>
        </p:nvGrpSpPr>
        <p:grpSpPr>
          <a:xfrm>
            <a:off x="457200" y="1828800"/>
            <a:ext cx="3733800" cy="2633663"/>
            <a:chOff x="457200" y="1828800"/>
            <a:chExt cx="3733800" cy="2633663"/>
          </a:xfrm>
        </p:grpSpPr>
        <p:pic>
          <p:nvPicPr>
            <p:cNvPr id="3074" name="Picture 2" descr="James L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3733800" cy="2100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57200" y="1828800"/>
              <a:ext cx="3733800" cy="369332"/>
            </a:xfrm>
            <a:prstGeom prst="rect">
              <a:avLst/>
            </a:prstGeom>
            <a:noFill/>
          </p:spPr>
          <p:txBody>
            <a:bodyPr wrap="square" rtlCol="0">
              <a:spAutoFit/>
            </a:bodyPr>
            <a:lstStyle/>
            <a:p>
              <a:r>
                <a:rPr lang="cs-CZ" u="none" dirty="0">
                  <a:solidFill>
                    <a:schemeClr val="tx1">
                      <a:lumMod val="50000"/>
                      <a:lumOff val="50000"/>
                    </a:schemeClr>
                  </a:solidFill>
                </a:rPr>
                <a:t>James Lind, 1747,…… </a:t>
              </a:r>
            </a:p>
          </p:txBody>
        </p:sp>
      </p:grpSp>
      <p:sp>
        <p:nvSpPr>
          <p:cNvPr id="4" name="TextovéPole 3"/>
          <p:cNvSpPr txBox="1"/>
          <p:nvPr/>
        </p:nvSpPr>
        <p:spPr>
          <a:xfrm>
            <a:off x="4572000" y="3669268"/>
            <a:ext cx="3886200" cy="369332"/>
          </a:xfrm>
          <a:prstGeom prst="rect">
            <a:avLst/>
          </a:prstGeom>
          <a:noFill/>
        </p:spPr>
        <p:txBody>
          <a:bodyPr wrap="square" rtlCol="0">
            <a:spAutoFit/>
          </a:bodyPr>
          <a:lstStyle/>
          <a:p>
            <a:r>
              <a:rPr lang="cs-CZ" u="none" dirty="0">
                <a:solidFill>
                  <a:schemeClr val="tx1">
                    <a:lumMod val="50000"/>
                    <a:lumOff val="50000"/>
                  </a:schemeClr>
                </a:solidFill>
              </a:rPr>
              <a:t>…hledání vhodné léčby na kurděje</a:t>
            </a:r>
          </a:p>
        </p:txBody>
      </p:sp>
    </p:spTree>
    <p:extLst>
      <p:ext uri="{BB962C8B-B14F-4D97-AF65-F5344CB8AC3E}">
        <p14:creationId xmlns:p14="http://schemas.microsoft.com/office/powerpoint/2010/main" val="26247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190107" y="1660898"/>
            <a:ext cx="8649093" cy="2743893"/>
            <a:chOff x="190107" y="1660898"/>
            <a:chExt cx="8649093" cy="2743893"/>
          </a:xfrm>
        </p:grpSpPr>
        <p:pic>
          <p:nvPicPr>
            <p:cNvPr id="2050" name="Picture 2" descr="James Lind, from a set of &quot;Moments in medicine&quot; or some such produced by an American pharmaceutical company in the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60898"/>
              <a:ext cx="3886200" cy="274389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90107" y="1905000"/>
              <a:ext cx="4572000" cy="1815882"/>
            </a:xfrm>
            <a:prstGeom prst="rect">
              <a:avLst/>
            </a:prstGeom>
          </p:spPr>
          <p:txBody>
            <a:bodyPr>
              <a:spAutoFit/>
            </a:bodyPr>
            <a:lstStyle/>
            <a:p>
              <a:r>
                <a:rPr lang="cs-CZ" sz="1600" b="1" u="none" dirty="0">
                  <a:solidFill>
                    <a:schemeClr val="tx1">
                      <a:lumMod val="50000"/>
                      <a:lumOff val="50000"/>
                    </a:schemeClr>
                  </a:solidFill>
                  <a:latin typeface="Helmet"/>
                </a:rPr>
                <a:t>Klinická studie s 12 pacienty, léčebná ramena:</a:t>
              </a:r>
            </a:p>
            <a:p>
              <a:endParaRPr lang="cs-CZ" sz="1200" u="none" dirty="0">
                <a:solidFill>
                  <a:schemeClr val="tx1">
                    <a:lumMod val="50000"/>
                    <a:lumOff val="50000"/>
                  </a:schemeClr>
                </a:solidFill>
                <a:latin typeface="Helmet"/>
              </a:endParaRPr>
            </a:p>
            <a:p>
              <a:pPr>
                <a:buFont typeface="Arial" panose="020B0604020202020204" pitchFamily="34" charset="0"/>
                <a:buChar char="•"/>
              </a:pPr>
              <a:r>
                <a:rPr lang="cs-CZ" sz="1200" u="none" dirty="0">
                  <a:solidFill>
                    <a:schemeClr val="tx1">
                      <a:lumMod val="50000"/>
                      <a:lumOff val="50000"/>
                    </a:schemeClr>
                  </a:solidFill>
                  <a:latin typeface="inherit"/>
                </a:rPr>
                <a:t> </a:t>
              </a:r>
              <a:r>
                <a:rPr lang="cs-CZ" sz="1400" u="none" dirty="0" err="1">
                  <a:solidFill>
                    <a:schemeClr val="tx1">
                      <a:lumMod val="50000"/>
                      <a:lumOff val="50000"/>
                    </a:schemeClr>
                  </a:solidFill>
                  <a:latin typeface="inherit"/>
                </a:rPr>
                <a:t>cider</a:t>
              </a:r>
              <a:endParaRPr lang="en-US" sz="1400" u="none" dirty="0">
                <a:solidFill>
                  <a:schemeClr val="tx1">
                    <a:lumMod val="50000"/>
                    <a:lumOff val="50000"/>
                  </a:schemeClr>
                </a:solidFill>
                <a:latin typeface="inherit"/>
              </a:endParaRPr>
            </a:p>
            <a:p>
              <a:pPr>
                <a:buFont typeface="Arial" panose="020B0604020202020204" pitchFamily="34" charset="0"/>
                <a:buChar char="•"/>
              </a:pPr>
              <a:r>
                <a:rPr lang="cs-CZ" sz="1400" u="none" dirty="0">
                  <a:solidFill>
                    <a:schemeClr val="tx1">
                      <a:lumMod val="50000"/>
                      <a:lumOff val="50000"/>
                    </a:schemeClr>
                  </a:solidFill>
                  <a:latin typeface="inherit"/>
                </a:rPr>
                <a:t> vitriol 3x denně</a:t>
              </a:r>
              <a:endParaRPr lang="en-US" sz="1400" u="none" dirty="0">
                <a:solidFill>
                  <a:schemeClr val="tx1">
                    <a:lumMod val="50000"/>
                    <a:lumOff val="50000"/>
                  </a:schemeClr>
                </a:solidFill>
                <a:latin typeface="inherit"/>
              </a:endParaRPr>
            </a:p>
            <a:p>
              <a:pPr>
                <a:buFont typeface="Arial" panose="020B0604020202020204" pitchFamily="34" charset="0"/>
                <a:buChar char="•"/>
              </a:pPr>
              <a:r>
                <a:rPr lang="cs-CZ" sz="1400" u="none" dirty="0">
                  <a:solidFill>
                    <a:schemeClr val="tx1">
                      <a:lumMod val="50000"/>
                      <a:lumOff val="50000"/>
                    </a:schemeClr>
                  </a:solidFill>
                  <a:latin typeface="inherit"/>
                </a:rPr>
                <a:t> mořská voda</a:t>
              </a:r>
              <a:endParaRPr lang="en-US" sz="1400" u="none" dirty="0">
                <a:solidFill>
                  <a:schemeClr val="tx1">
                    <a:lumMod val="50000"/>
                    <a:lumOff val="50000"/>
                  </a:schemeClr>
                </a:solidFill>
                <a:latin typeface="inherit"/>
              </a:endParaRPr>
            </a:p>
            <a:p>
              <a:pPr>
                <a:buFont typeface="Arial" panose="020B0604020202020204" pitchFamily="34" charset="0"/>
                <a:buChar char="•"/>
              </a:pPr>
              <a:r>
                <a:rPr lang="cs-CZ" sz="1400" u="none" dirty="0">
                  <a:solidFill>
                    <a:schemeClr val="tx1">
                      <a:lumMod val="50000"/>
                      <a:lumOff val="50000"/>
                    </a:schemeClr>
                  </a:solidFill>
                  <a:latin typeface="inherit"/>
                </a:rPr>
                <a:t> bylinná směs a balsám z Peru</a:t>
              </a:r>
              <a:endParaRPr lang="en-US" sz="1400" u="none" dirty="0">
                <a:solidFill>
                  <a:schemeClr val="tx1">
                    <a:lumMod val="50000"/>
                    <a:lumOff val="50000"/>
                  </a:schemeClr>
                </a:solidFill>
                <a:latin typeface="inherit"/>
              </a:endParaRPr>
            </a:p>
            <a:p>
              <a:pPr>
                <a:buFont typeface="Arial" panose="020B0604020202020204" pitchFamily="34" charset="0"/>
                <a:buChar char="•"/>
              </a:pPr>
              <a:r>
                <a:rPr lang="cs-CZ" sz="1400" u="none" dirty="0">
                  <a:solidFill>
                    <a:schemeClr val="tx1">
                      <a:lumMod val="50000"/>
                      <a:lumOff val="50000"/>
                    </a:schemeClr>
                  </a:solidFill>
                  <a:latin typeface="inherit"/>
                </a:rPr>
                <a:t> vinný ocet</a:t>
              </a:r>
              <a:endParaRPr lang="en-US" sz="1400" u="none" dirty="0">
                <a:solidFill>
                  <a:schemeClr val="tx1">
                    <a:lumMod val="50000"/>
                    <a:lumOff val="50000"/>
                  </a:schemeClr>
                </a:solidFill>
                <a:latin typeface="inherit"/>
              </a:endParaRPr>
            </a:p>
            <a:p>
              <a:pPr>
                <a:buFont typeface="Arial" panose="020B0604020202020204" pitchFamily="34" charset="0"/>
                <a:buChar char="•"/>
              </a:pPr>
              <a:r>
                <a:rPr lang="cs-CZ" sz="1400" u="none" dirty="0">
                  <a:solidFill>
                    <a:schemeClr val="tx1">
                      <a:lumMod val="50000"/>
                      <a:lumOff val="50000"/>
                    </a:schemeClr>
                  </a:solidFill>
                  <a:latin typeface="inherit"/>
                </a:rPr>
                <a:t> dva pomeranče a jeden citrón denně</a:t>
              </a:r>
              <a:endParaRPr lang="en-US" sz="1400" b="0" i="0" u="none" dirty="0">
                <a:solidFill>
                  <a:schemeClr val="tx1">
                    <a:lumMod val="50000"/>
                    <a:lumOff val="50000"/>
                  </a:schemeClr>
                </a:solidFill>
                <a:effectLst/>
                <a:latin typeface="inherit"/>
              </a:endParaRPr>
            </a:p>
          </p:txBody>
        </p:sp>
      </p:grpSp>
      <p:pic>
        <p:nvPicPr>
          <p:cNvPr id="2054" name="Picture 6" descr="Treatise of the scur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3358681" cy="18892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0" y="833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cs-CZ" sz="2400" b="1" u="none" dirty="0">
                <a:solidFill>
                  <a:srgbClr val="00B2AF"/>
                </a:solidFill>
              </a:rPr>
              <a:t>Kolik pacientů je zapotřebí pro studii?</a:t>
            </a:r>
            <a:endParaRPr lang="cs-CZ" sz="2400" b="1" u="none" dirty="0">
              <a:solidFill>
                <a:srgbClr val="00B2AF"/>
              </a:solidFill>
              <a:latin typeface="+mn-lt"/>
            </a:endParaRPr>
          </a:p>
        </p:txBody>
      </p:sp>
    </p:spTree>
    <p:extLst>
      <p:ext uri="{BB962C8B-B14F-4D97-AF65-F5344CB8AC3E}">
        <p14:creationId xmlns:p14="http://schemas.microsoft.com/office/powerpoint/2010/main" val="28090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external file that holds a picture, illustration, etc.&#10;Object name is 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4279900" cy="456055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04800" y="1524000"/>
            <a:ext cx="8610600" cy="646331"/>
          </a:xfrm>
          <a:prstGeom prst="rect">
            <a:avLst/>
          </a:prstGeom>
        </p:spPr>
        <p:txBody>
          <a:bodyPr wrap="square">
            <a:spAutoFit/>
          </a:bodyPr>
          <a:lstStyle/>
          <a:p>
            <a:r>
              <a:rPr lang="en-US" b="1" u="none" dirty="0">
                <a:solidFill>
                  <a:schemeClr val="tx1">
                    <a:lumMod val="50000"/>
                    <a:lumOff val="50000"/>
                  </a:schemeClr>
                </a:solidFill>
                <a:latin typeface="arial" panose="020B0604020202020204" pitchFamily="34" charset="0"/>
              </a:rPr>
              <a:t>Ovarian cancer screening and mortality in the UK Collaborative Trial of Ovarian Cancer Screening (UKCTOCS): a </a:t>
            </a:r>
            <a:r>
              <a:rPr lang="en-US" b="1" u="none" dirty="0" err="1">
                <a:solidFill>
                  <a:schemeClr val="tx1">
                    <a:lumMod val="50000"/>
                    <a:lumOff val="50000"/>
                  </a:schemeClr>
                </a:solidFill>
                <a:latin typeface="arial" panose="020B0604020202020204" pitchFamily="34" charset="0"/>
              </a:rPr>
              <a:t>randomised</a:t>
            </a:r>
            <a:r>
              <a:rPr lang="en-US" b="1" u="none" dirty="0">
                <a:solidFill>
                  <a:schemeClr val="tx1">
                    <a:lumMod val="50000"/>
                    <a:lumOff val="50000"/>
                  </a:schemeClr>
                </a:solidFill>
                <a:latin typeface="arial" panose="020B0604020202020204" pitchFamily="34" charset="0"/>
              </a:rPr>
              <a:t> controlled trial</a:t>
            </a:r>
          </a:p>
        </p:txBody>
      </p:sp>
      <p:sp>
        <p:nvSpPr>
          <p:cNvPr id="8" name="Text Box 3"/>
          <p:cNvSpPr txBox="1">
            <a:spLocks noChangeArrowheads="1"/>
          </p:cNvSpPr>
          <p:nvPr/>
        </p:nvSpPr>
        <p:spPr bwMode="auto">
          <a:xfrm>
            <a:off x="0" y="833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cs-CZ" sz="2400" b="1" u="none" dirty="0">
                <a:solidFill>
                  <a:srgbClr val="00B2AF"/>
                </a:solidFill>
              </a:rPr>
              <a:t>Kolik pacientů je zapotřebí pro studii?</a:t>
            </a:r>
            <a:endParaRPr lang="cs-CZ" sz="2400" b="1" u="none" dirty="0">
              <a:solidFill>
                <a:srgbClr val="00B2AF"/>
              </a:solidFill>
              <a:latin typeface="+mn-lt"/>
            </a:endParaRPr>
          </a:p>
        </p:txBody>
      </p:sp>
      <p:sp>
        <p:nvSpPr>
          <p:cNvPr id="4" name="TextovéPole 3"/>
          <p:cNvSpPr txBox="1"/>
          <p:nvPr/>
        </p:nvSpPr>
        <p:spPr>
          <a:xfrm>
            <a:off x="152400" y="2398931"/>
            <a:ext cx="3124200" cy="1200329"/>
          </a:xfrm>
          <a:prstGeom prst="rect">
            <a:avLst/>
          </a:prstGeom>
          <a:noFill/>
        </p:spPr>
        <p:txBody>
          <a:bodyPr wrap="square" rtlCol="0">
            <a:spAutoFit/>
          </a:bodyPr>
          <a:lstStyle/>
          <a:p>
            <a:r>
              <a:rPr lang="cs-CZ" u="none" dirty="0">
                <a:solidFill>
                  <a:srgbClr val="C00000"/>
                </a:solidFill>
              </a:rPr>
              <a:t>Klinická studie:</a:t>
            </a:r>
          </a:p>
          <a:p>
            <a:r>
              <a:rPr lang="cs-CZ" u="none" dirty="0">
                <a:solidFill>
                  <a:srgbClr val="C00000"/>
                </a:solidFill>
              </a:rPr>
              <a:t>1 243 282 pacientů,</a:t>
            </a:r>
            <a:br>
              <a:rPr lang="cs-CZ" u="none" dirty="0">
                <a:solidFill>
                  <a:srgbClr val="C00000"/>
                </a:solidFill>
              </a:rPr>
            </a:br>
            <a:r>
              <a:rPr lang="cs-CZ" u="none" dirty="0">
                <a:solidFill>
                  <a:srgbClr val="C00000"/>
                </a:solidFill>
              </a:rPr>
              <a:t>202 638 randomizovaných</a:t>
            </a:r>
          </a:p>
          <a:p>
            <a:endParaRPr lang="cs-CZ" u="none" dirty="0">
              <a:solidFill>
                <a:srgbClr val="C00000"/>
              </a:solidFill>
            </a:endParaRPr>
          </a:p>
        </p:txBody>
      </p:sp>
    </p:spTree>
    <p:extLst>
      <p:ext uri="{BB962C8B-B14F-4D97-AF65-F5344CB8AC3E}">
        <p14:creationId xmlns:p14="http://schemas.microsoft.com/office/powerpoint/2010/main" val="60638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0" y="406400"/>
            <a:ext cx="7848600" cy="533400"/>
          </a:xfrm>
          <a:solidFill>
            <a:schemeClr val="bg1"/>
          </a:solidFill>
          <a:ln w="9525">
            <a:noFill/>
            <a:miter lim="800000"/>
            <a:headEnd/>
            <a:tailEnd/>
          </a:ln>
        </p:spPr>
        <p:txBody>
          <a:bodyPr wrap="square">
            <a:spAutoFit/>
          </a:bodyPr>
          <a:lstStyle/>
          <a:p>
            <a:pPr>
              <a:spcBef>
                <a:spcPct val="20000"/>
              </a:spcBef>
              <a:buClr>
                <a:schemeClr val="tx1"/>
              </a:buClr>
              <a:buSzPct val="70000"/>
            </a:pPr>
            <a:r>
              <a:rPr lang="cs-CZ" altLang="cs-CZ" sz="2400" b="1" kern="1200">
                <a:solidFill>
                  <a:srgbClr val="00B2AF"/>
                </a:solidFill>
                <a:latin typeface="Arial" charset="0"/>
                <a:ea typeface="+mn-ea"/>
                <a:cs typeface="Arial" charset="0"/>
              </a:rPr>
              <a:t>Co ovlivňuje velikost vzorku v klinických studiích </a:t>
            </a:r>
          </a:p>
        </p:txBody>
      </p:sp>
      <p:sp>
        <p:nvSpPr>
          <p:cNvPr id="4099" name="Text Box 3"/>
          <p:cNvSpPr txBox="1">
            <a:spLocks noChangeArrowheads="1"/>
          </p:cNvSpPr>
          <p:nvPr/>
        </p:nvSpPr>
        <p:spPr bwMode="auto">
          <a:xfrm>
            <a:off x="76200" y="877888"/>
            <a:ext cx="7620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2"/>
              </a:buBlip>
              <a:defRPr sz="1400">
                <a:solidFill>
                  <a:srgbClr val="010101"/>
                </a:solidFill>
                <a:latin typeface="Arial" charset="0"/>
              </a:defRPr>
            </a:lvl1pPr>
            <a:lvl2pPr eaLnBrk="0" hangingPunct="0">
              <a:spcBef>
                <a:spcPct val="20000"/>
              </a:spcBef>
              <a:buSzPct val="80000"/>
              <a:buBlip>
                <a:blip r:embed="rId3"/>
              </a:buBlip>
              <a:defRPr sz="1400">
                <a:solidFill>
                  <a:srgbClr val="010101"/>
                </a:solidFill>
                <a:latin typeface="Arial" charset="0"/>
              </a:defRPr>
            </a:lvl2pPr>
            <a:lvl3pPr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2"/>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Symbol" pitchFamily="18" charset="2"/>
              <a:buNone/>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Primární hypotéza </a:t>
            </a:r>
            <a:r>
              <a:rPr lang="en-US" altLang="cs-CZ" sz="1600">
                <a:solidFill>
                  <a:schemeClr val="tx1">
                    <a:lumMod val="50000"/>
                    <a:lumOff val="50000"/>
                  </a:schemeClr>
                </a:solidFill>
              </a:rPr>
              <a:t>(jednostrann</a:t>
            </a:r>
            <a:r>
              <a:rPr lang="cs-CZ" altLang="cs-CZ" sz="1600">
                <a:solidFill>
                  <a:schemeClr val="tx1">
                    <a:lumMod val="50000"/>
                    <a:lumOff val="50000"/>
                  </a:schemeClr>
                </a:solidFill>
              </a:rPr>
              <a:t>á, oboustranná,</a:t>
            </a:r>
            <a:r>
              <a:rPr lang="en-US" altLang="cs-CZ" sz="1600">
                <a:solidFill>
                  <a:schemeClr val="tx1">
                    <a:lumMod val="50000"/>
                    <a:lumOff val="50000"/>
                  </a:schemeClr>
                </a:solidFill>
              </a:rPr>
              <a:t> </a:t>
            </a:r>
            <a:r>
              <a:rPr lang="cs-CZ" altLang="cs-CZ" sz="1600">
                <a:solidFill>
                  <a:schemeClr val="tx1">
                    <a:lumMod val="50000"/>
                    <a:lumOff val="50000"/>
                  </a:schemeClr>
                </a:solidFill>
              </a:rPr>
              <a:t>…</a:t>
            </a:r>
            <a:r>
              <a:rPr lang="en-US" altLang="cs-CZ" sz="1600">
                <a:solidFill>
                  <a:schemeClr val="tx1">
                    <a:lumMod val="50000"/>
                    <a:lumOff val="50000"/>
                  </a:schemeClr>
                </a:solidFill>
              </a:rPr>
              <a:t>)</a:t>
            </a:r>
            <a:endParaRPr lang="cs-CZ" altLang="cs-CZ" sz="1600">
              <a:solidFill>
                <a:schemeClr val="tx1">
                  <a:lumMod val="50000"/>
                  <a:lumOff val="50000"/>
                </a:schemeClr>
              </a:solidFill>
            </a:endParaRPr>
          </a:p>
          <a:p>
            <a:pPr lvl="2">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Typ dat</a:t>
            </a:r>
            <a:r>
              <a:rPr lang="en-US" altLang="cs-CZ" sz="1600" b="1">
                <a:solidFill>
                  <a:schemeClr val="tx1">
                    <a:lumMod val="50000"/>
                    <a:lumOff val="50000"/>
                  </a:schemeClr>
                </a:solidFill>
              </a:rPr>
              <a:t> </a:t>
            </a:r>
            <a:r>
              <a:rPr lang="en-US" altLang="cs-CZ" sz="1600">
                <a:solidFill>
                  <a:schemeClr val="tx1">
                    <a:lumMod val="50000"/>
                    <a:lumOff val="50000"/>
                  </a:schemeClr>
                </a:solidFill>
              </a:rPr>
              <a:t>(bin</a:t>
            </a:r>
            <a:r>
              <a:rPr lang="cs-CZ" altLang="cs-CZ" sz="1600">
                <a:solidFill>
                  <a:schemeClr val="tx1">
                    <a:lumMod val="50000"/>
                    <a:lumOff val="50000"/>
                  </a:schemeClr>
                </a:solidFill>
              </a:rPr>
              <a:t>ární, kategoriální, spojitá, …</a:t>
            </a:r>
            <a:r>
              <a:rPr lang="en-US" altLang="cs-CZ" sz="1600">
                <a:solidFill>
                  <a:schemeClr val="tx1">
                    <a:lumMod val="50000"/>
                    <a:lumOff val="50000"/>
                  </a:schemeClr>
                </a:solidFill>
              </a:rPr>
              <a:t>)</a:t>
            </a:r>
            <a:endParaRPr lang="cs-CZ" altLang="cs-CZ" sz="1600">
              <a:solidFill>
                <a:schemeClr val="tx1">
                  <a:lumMod val="50000"/>
                  <a:lumOff val="50000"/>
                </a:schemeClr>
              </a:solidFill>
            </a:endParaRPr>
          </a:p>
          <a:p>
            <a:pPr lvl="2">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en-US" altLang="cs-CZ" sz="1600" b="1">
                <a:solidFill>
                  <a:schemeClr val="tx1">
                    <a:lumMod val="50000"/>
                    <a:lumOff val="50000"/>
                  </a:schemeClr>
                </a:solidFill>
              </a:rPr>
              <a:t>Statistick</a:t>
            </a:r>
            <a:r>
              <a:rPr lang="cs-CZ" altLang="cs-CZ" sz="1600" b="1">
                <a:solidFill>
                  <a:schemeClr val="tx1">
                    <a:lumMod val="50000"/>
                    <a:lumOff val="50000"/>
                  </a:schemeClr>
                </a:solidFill>
              </a:rPr>
              <a:t>ý test pro primární hypotézu </a:t>
            </a:r>
            <a:r>
              <a:rPr lang="en-US" altLang="cs-CZ" sz="1600">
                <a:solidFill>
                  <a:schemeClr val="tx1">
                    <a:lumMod val="50000"/>
                    <a:lumOff val="50000"/>
                  </a:schemeClr>
                </a:solidFill>
              </a:rPr>
              <a:t>(parametrick</a:t>
            </a:r>
            <a:r>
              <a:rPr lang="cs-CZ" altLang="cs-CZ" sz="1600">
                <a:solidFill>
                  <a:schemeClr val="tx1">
                    <a:lumMod val="50000"/>
                    <a:lumOff val="50000"/>
                  </a:schemeClr>
                </a:solidFill>
              </a:rPr>
              <a:t>ý, neparametrický,..</a:t>
            </a:r>
            <a:r>
              <a:rPr lang="en-US" altLang="cs-CZ" sz="1600">
                <a:solidFill>
                  <a:schemeClr val="tx1">
                    <a:lumMod val="50000"/>
                    <a:lumOff val="50000"/>
                  </a:schemeClr>
                </a:solidFill>
              </a:rPr>
              <a:t>)</a:t>
            </a:r>
            <a:endParaRPr lang="cs-CZ" altLang="cs-CZ" sz="1600">
              <a:solidFill>
                <a:schemeClr val="tx1">
                  <a:lumMod val="50000"/>
                  <a:lumOff val="50000"/>
                </a:schemeClr>
              </a:solidFill>
            </a:endParaRPr>
          </a:p>
          <a:p>
            <a:pPr lvl="1">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Podíl SH zařazených do konečného hodnocení</a:t>
            </a:r>
          </a:p>
          <a:p>
            <a:pPr lvl="2">
              <a:spcBef>
                <a:spcPct val="0"/>
              </a:spcBef>
              <a:buSzTx/>
              <a:buFont typeface="Symbol" pitchFamily="18" charset="2"/>
              <a:buChar char="·"/>
            </a:pPr>
            <a:endParaRPr lang="cs-CZ" altLang="cs-CZ" sz="1600" b="1">
              <a:solidFill>
                <a:schemeClr val="tx1">
                  <a:lumMod val="50000"/>
                  <a:lumOff val="50000"/>
                </a:schemeClr>
              </a:solidFill>
            </a:endParaRPr>
          </a:p>
        </p:txBody>
      </p:sp>
      <p:sp>
        <p:nvSpPr>
          <p:cNvPr id="4101" name="Text Box 5"/>
          <p:cNvSpPr txBox="1">
            <a:spLocks noChangeArrowheads="1"/>
          </p:cNvSpPr>
          <p:nvPr/>
        </p:nvSpPr>
        <p:spPr bwMode="auto">
          <a:xfrm>
            <a:off x="2438400" y="3087688"/>
            <a:ext cx="65532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2"/>
              </a:buBlip>
              <a:defRPr sz="1400">
                <a:solidFill>
                  <a:srgbClr val="010101"/>
                </a:solidFill>
                <a:latin typeface="Arial" charset="0"/>
              </a:defRPr>
            </a:lvl1pPr>
            <a:lvl2pPr eaLnBrk="0" hangingPunct="0">
              <a:spcBef>
                <a:spcPct val="20000"/>
              </a:spcBef>
              <a:buSzPct val="80000"/>
              <a:buBlip>
                <a:blip r:embed="rId3"/>
              </a:buBlip>
              <a:defRPr sz="1400">
                <a:solidFill>
                  <a:srgbClr val="010101"/>
                </a:solidFill>
                <a:latin typeface="Arial" charset="0"/>
              </a:defRPr>
            </a:lvl2pPr>
            <a:lvl3pPr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2"/>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Symbol" pitchFamily="18" charset="2"/>
              <a:buNone/>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Síla statistického testu</a:t>
            </a:r>
            <a:r>
              <a:rPr lang="en-US" altLang="cs-CZ" sz="1600" b="1">
                <a:solidFill>
                  <a:schemeClr val="tx1">
                    <a:lumMod val="50000"/>
                    <a:lumOff val="50000"/>
                  </a:schemeClr>
                </a:solidFill>
              </a:rPr>
              <a:t> </a:t>
            </a:r>
            <a:r>
              <a:rPr lang="en-US" altLang="cs-CZ" sz="1600">
                <a:solidFill>
                  <a:schemeClr val="tx1">
                    <a:lumMod val="50000"/>
                    <a:lumOff val="50000"/>
                  </a:schemeClr>
                </a:solidFill>
              </a:rPr>
              <a:t>(nastaven</a:t>
            </a:r>
            <a:r>
              <a:rPr lang="cs-CZ" altLang="cs-CZ" sz="1600">
                <a:solidFill>
                  <a:schemeClr val="tx1">
                    <a:lumMod val="50000"/>
                    <a:lumOff val="50000"/>
                  </a:schemeClr>
                </a:solidFill>
              </a:rPr>
              <a:t>í chyby II druhu</a:t>
            </a:r>
            <a:r>
              <a:rPr lang="en-US" altLang="cs-CZ" sz="1600">
                <a:solidFill>
                  <a:schemeClr val="tx1">
                    <a:lumMod val="50000"/>
                    <a:lumOff val="50000"/>
                  </a:schemeClr>
                </a:solidFill>
              </a:rPr>
              <a:t>)</a:t>
            </a:r>
            <a:endParaRPr lang="cs-CZ" altLang="cs-CZ" sz="1600">
              <a:solidFill>
                <a:schemeClr val="tx1">
                  <a:lumMod val="50000"/>
                  <a:lumOff val="50000"/>
                </a:schemeClr>
              </a:solidFill>
            </a:endParaRPr>
          </a:p>
          <a:p>
            <a:pPr lvl="2">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Hladina významnosti </a:t>
            </a:r>
            <a:r>
              <a:rPr lang="cs-CZ" altLang="cs-CZ" sz="1600" b="1">
                <a:solidFill>
                  <a:schemeClr val="tx1">
                    <a:lumMod val="50000"/>
                    <a:lumOff val="50000"/>
                  </a:schemeClr>
                </a:solidFill>
                <a:latin typeface="Symbol" pitchFamily="18" charset="2"/>
              </a:rPr>
              <a:t>a</a:t>
            </a:r>
            <a:r>
              <a:rPr lang="en-US" altLang="cs-CZ" sz="1600" b="1">
                <a:solidFill>
                  <a:schemeClr val="tx1">
                    <a:lumMod val="50000"/>
                    <a:lumOff val="50000"/>
                  </a:schemeClr>
                </a:solidFill>
              </a:rPr>
              <a:t> </a:t>
            </a:r>
            <a:r>
              <a:rPr lang="en-US" altLang="cs-CZ" sz="1600">
                <a:solidFill>
                  <a:schemeClr val="tx1">
                    <a:lumMod val="50000"/>
                    <a:lumOff val="50000"/>
                  </a:schemeClr>
                </a:solidFill>
              </a:rPr>
              <a:t>(nastaven</a:t>
            </a:r>
            <a:r>
              <a:rPr lang="cs-CZ" altLang="cs-CZ" sz="1600">
                <a:solidFill>
                  <a:schemeClr val="tx1">
                    <a:lumMod val="50000"/>
                    <a:lumOff val="50000"/>
                  </a:schemeClr>
                </a:solidFill>
              </a:rPr>
              <a:t>í chyby I druhu</a:t>
            </a:r>
            <a:r>
              <a:rPr lang="en-US" altLang="cs-CZ" sz="1600">
                <a:solidFill>
                  <a:schemeClr val="tx1">
                    <a:lumMod val="50000"/>
                    <a:lumOff val="50000"/>
                  </a:schemeClr>
                </a:solidFill>
              </a:rPr>
              <a:t>)</a:t>
            </a:r>
            <a:endParaRPr lang="cs-CZ" altLang="cs-CZ" sz="1600">
              <a:solidFill>
                <a:schemeClr val="tx1">
                  <a:lumMod val="50000"/>
                  <a:lumOff val="50000"/>
                </a:schemeClr>
              </a:solidFill>
            </a:endParaRPr>
          </a:p>
          <a:p>
            <a:pPr lvl="2">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Velikost</a:t>
            </a:r>
            <a:r>
              <a:rPr lang="cs-CZ" altLang="cs-CZ" sz="1600">
                <a:solidFill>
                  <a:schemeClr val="tx1">
                    <a:lumMod val="50000"/>
                    <a:lumOff val="50000"/>
                  </a:schemeClr>
                </a:solidFill>
              </a:rPr>
              <a:t> </a:t>
            </a:r>
            <a:r>
              <a:rPr lang="cs-CZ" altLang="cs-CZ" sz="1600" b="1">
                <a:solidFill>
                  <a:schemeClr val="tx1">
                    <a:lumMod val="50000"/>
                    <a:lumOff val="50000"/>
                  </a:schemeClr>
                </a:solidFill>
              </a:rPr>
              <a:t>klinicky signifikantního rozdílu</a:t>
            </a:r>
          </a:p>
          <a:p>
            <a:pPr lvl="1">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Poměr zastoupení SH v jednotlivých ramenech</a:t>
            </a:r>
          </a:p>
          <a:p>
            <a:pPr lvl="1">
              <a:spcBef>
                <a:spcPct val="0"/>
              </a:spcBef>
              <a:buSzPct val="70000"/>
              <a:buFont typeface="Symbol" pitchFamily="18" charset="2"/>
              <a:buChar char="·"/>
            </a:pPr>
            <a:endParaRPr lang="cs-CZ" altLang="cs-CZ" sz="1600">
              <a:solidFill>
                <a:schemeClr val="tx1">
                  <a:lumMod val="50000"/>
                  <a:lumOff val="50000"/>
                </a:schemeClr>
              </a:solidFill>
            </a:endParaRPr>
          </a:p>
          <a:p>
            <a:pPr lvl="1">
              <a:spcBef>
                <a:spcPct val="0"/>
              </a:spcBef>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Ostatní specifické dle typu dat </a:t>
            </a:r>
            <a:r>
              <a:rPr lang="en-US" altLang="cs-CZ" sz="1600">
                <a:solidFill>
                  <a:schemeClr val="tx1">
                    <a:lumMod val="50000"/>
                    <a:lumOff val="50000"/>
                  </a:schemeClr>
                </a:solidFill>
              </a:rPr>
              <a:t>(nap</a:t>
            </a:r>
            <a:r>
              <a:rPr lang="cs-CZ" altLang="cs-CZ" sz="1600">
                <a:solidFill>
                  <a:schemeClr val="tx1">
                    <a:lumMod val="50000"/>
                    <a:lumOff val="50000"/>
                  </a:schemeClr>
                </a:solidFill>
              </a:rPr>
              <a:t>ř. medián přežití, rozptyl 	hodnot aj.</a:t>
            </a:r>
            <a:r>
              <a:rPr lang="en-US" altLang="cs-CZ" sz="1600">
                <a:solidFill>
                  <a:schemeClr val="tx1">
                    <a:lumMod val="50000"/>
                    <a:lumOff val="50000"/>
                  </a:schemeClr>
                </a:solidFill>
              </a:rPr>
              <a:t>)</a:t>
            </a:r>
            <a:endParaRPr lang="cs-CZ" altLang="cs-CZ" sz="1600">
              <a:solidFill>
                <a:schemeClr val="tx1">
                  <a:lumMod val="50000"/>
                  <a:lumOff val="50000"/>
                </a:schemeClr>
              </a:solidFill>
            </a:endParaRPr>
          </a:p>
          <a:p>
            <a:pPr lvl="2">
              <a:spcBef>
                <a:spcPct val="0"/>
              </a:spcBef>
              <a:buSzTx/>
              <a:buFont typeface="Symbol" pitchFamily="18" charset="2"/>
              <a:buChar char="·"/>
            </a:pPr>
            <a:endParaRPr lang="cs-CZ" altLang="cs-CZ" sz="1600">
              <a:solidFill>
                <a:schemeClr val="tx1">
                  <a:lumMod val="50000"/>
                  <a:lumOff val="50000"/>
                </a:schemeClr>
              </a:solidFill>
            </a:endParaRPr>
          </a:p>
        </p:txBody>
      </p:sp>
    </p:spTree>
    <p:extLst>
      <p:ext uri="{BB962C8B-B14F-4D97-AF65-F5344CB8AC3E}">
        <p14:creationId xmlns:p14="http://schemas.microsoft.com/office/powerpoint/2010/main" val="3110989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2552700" y="2967038"/>
            <a:ext cx="4038600" cy="461962"/>
          </a:xfrm>
          <a:prstGeom prst="rect">
            <a:avLst/>
          </a:prstGeom>
          <a:solidFill>
            <a:schemeClr val="bg1"/>
          </a:solidFill>
          <a:ln w="9525">
            <a:noFill/>
            <a:miter lim="800000"/>
            <a:headEnd/>
            <a:tailEnd/>
          </a:ln>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Tx/>
              <a:buSzPct val="70000"/>
              <a:buFont typeface="Wingdings" pitchFamily="2" charset="2"/>
              <a:buNone/>
            </a:pPr>
            <a:r>
              <a:rPr lang="cs-CZ" altLang="cs-CZ" sz="2400" b="1" dirty="0">
                <a:solidFill>
                  <a:srgbClr val="00B2AF"/>
                </a:solidFill>
              </a:rPr>
              <a:t>SUPERIORITA</a:t>
            </a:r>
            <a:endParaRPr lang="cs-CZ" altLang="cs-CZ" sz="2400" b="1" u="sng" dirty="0">
              <a:solidFill>
                <a:srgbClr val="00B2AF"/>
              </a:solidFill>
            </a:endParaRPr>
          </a:p>
        </p:txBody>
      </p:sp>
    </p:spTree>
    <p:extLst>
      <p:ext uri="{BB962C8B-B14F-4D97-AF65-F5344CB8AC3E}">
        <p14:creationId xmlns:p14="http://schemas.microsoft.com/office/powerpoint/2010/main" val="2794146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7"/>
          <p:cNvSpPr>
            <a:spLocks noChangeArrowheads="1"/>
          </p:cNvSpPr>
          <p:nvPr/>
        </p:nvSpPr>
        <p:spPr bwMode="auto">
          <a:xfrm>
            <a:off x="0" y="1268413"/>
            <a:ext cx="9144000" cy="4537075"/>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endParaRPr lang="cs-CZ" altLang="cs-CZ" sz="1800">
              <a:solidFill>
                <a:schemeClr val="tx1"/>
              </a:solidFill>
            </a:endParaRPr>
          </a:p>
        </p:txBody>
      </p:sp>
      <p:sp>
        <p:nvSpPr>
          <p:cNvPr id="16389" name="Line 4"/>
          <p:cNvSpPr>
            <a:spLocks noChangeShapeType="1"/>
          </p:cNvSpPr>
          <p:nvPr/>
        </p:nvSpPr>
        <p:spPr bwMode="auto">
          <a:xfrm>
            <a:off x="539750" y="4724400"/>
            <a:ext cx="7467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390" name="Text Box 5"/>
          <p:cNvSpPr txBox="1">
            <a:spLocks noChangeArrowheads="1"/>
          </p:cNvSpPr>
          <p:nvPr/>
        </p:nvSpPr>
        <p:spPr bwMode="auto">
          <a:xfrm>
            <a:off x="6924675" y="4841875"/>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Tx/>
              <a:buFontTx/>
              <a:buNone/>
            </a:pPr>
            <a:r>
              <a:rPr lang="en-GB" altLang="cs-CZ" sz="1800">
                <a:solidFill>
                  <a:schemeClr val="tx1"/>
                </a:solidFill>
              </a:rPr>
              <a:t>Better</a:t>
            </a:r>
          </a:p>
        </p:txBody>
      </p:sp>
      <p:sp>
        <p:nvSpPr>
          <p:cNvPr id="16391" name="Line 6"/>
          <p:cNvSpPr>
            <a:spLocks noChangeShapeType="1"/>
          </p:cNvSpPr>
          <p:nvPr/>
        </p:nvSpPr>
        <p:spPr bwMode="auto">
          <a:xfrm flipV="1">
            <a:off x="3968750" y="2286000"/>
            <a:ext cx="0" cy="2438400"/>
          </a:xfrm>
          <a:prstGeom prst="line">
            <a:avLst/>
          </a:prstGeom>
          <a:noFill/>
          <a:ln w="38100">
            <a:solidFill>
              <a:schemeClr val="folHlink"/>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392" name="Line 7"/>
          <p:cNvSpPr>
            <a:spLocks noChangeShapeType="1"/>
          </p:cNvSpPr>
          <p:nvPr/>
        </p:nvSpPr>
        <p:spPr bwMode="auto">
          <a:xfrm flipV="1">
            <a:off x="1454150" y="2286000"/>
            <a:ext cx="0" cy="243840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6393" name="Line 8"/>
          <p:cNvSpPr>
            <a:spLocks noChangeShapeType="1"/>
          </p:cNvSpPr>
          <p:nvPr/>
        </p:nvSpPr>
        <p:spPr bwMode="auto">
          <a:xfrm flipV="1">
            <a:off x="6559550" y="2286000"/>
            <a:ext cx="0" cy="243840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6394" name="Line 9"/>
          <p:cNvSpPr>
            <a:spLocks noChangeShapeType="1"/>
          </p:cNvSpPr>
          <p:nvPr/>
        </p:nvSpPr>
        <p:spPr bwMode="auto">
          <a:xfrm>
            <a:off x="1454150" y="2362200"/>
            <a:ext cx="5105400" cy="0"/>
          </a:xfrm>
          <a:prstGeom prst="line">
            <a:avLst/>
          </a:prstGeom>
          <a:noFill/>
          <a:ln w="38100" cap="rnd">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395" name="Text Box 10"/>
          <p:cNvSpPr txBox="1">
            <a:spLocks noChangeArrowheads="1"/>
          </p:cNvSpPr>
          <p:nvPr/>
        </p:nvSpPr>
        <p:spPr bwMode="auto">
          <a:xfrm>
            <a:off x="2689225" y="179387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Tx/>
              <a:buFontTx/>
              <a:buNone/>
            </a:pPr>
            <a:r>
              <a:rPr lang="en-GB" altLang="cs-CZ" sz="1800" b="1">
                <a:solidFill>
                  <a:srgbClr val="FF0000"/>
                </a:solidFill>
              </a:rPr>
              <a:t>Equivalence testing</a:t>
            </a:r>
          </a:p>
        </p:txBody>
      </p:sp>
      <p:sp>
        <p:nvSpPr>
          <p:cNvPr id="16396" name="Line 11"/>
          <p:cNvSpPr>
            <a:spLocks noChangeShapeType="1"/>
          </p:cNvSpPr>
          <p:nvPr/>
        </p:nvSpPr>
        <p:spPr bwMode="auto">
          <a:xfrm flipV="1">
            <a:off x="5721350" y="3962400"/>
            <a:ext cx="0" cy="762000"/>
          </a:xfrm>
          <a:prstGeom prst="line">
            <a:avLst/>
          </a:prstGeom>
          <a:noFill/>
          <a:ln w="38100">
            <a:solidFill>
              <a:srgbClr val="0099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397" name="Line 12"/>
          <p:cNvSpPr>
            <a:spLocks noChangeShapeType="1"/>
          </p:cNvSpPr>
          <p:nvPr/>
        </p:nvSpPr>
        <p:spPr bwMode="auto">
          <a:xfrm>
            <a:off x="5721350" y="3962400"/>
            <a:ext cx="2133600" cy="0"/>
          </a:xfrm>
          <a:prstGeom prst="line">
            <a:avLst/>
          </a:prstGeom>
          <a:noFill/>
          <a:ln w="38100">
            <a:solidFill>
              <a:srgbClr val="0099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398" name="Text Box 13"/>
          <p:cNvSpPr txBox="1">
            <a:spLocks noChangeArrowheads="1"/>
          </p:cNvSpPr>
          <p:nvPr/>
        </p:nvSpPr>
        <p:spPr bwMode="auto">
          <a:xfrm>
            <a:off x="5797550" y="4038600"/>
            <a:ext cx="261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Tx/>
              <a:buFontTx/>
              <a:buNone/>
            </a:pPr>
            <a:r>
              <a:rPr lang="en-GB" altLang="cs-CZ" sz="1800" b="1">
                <a:solidFill>
                  <a:srgbClr val="009900"/>
                </a:solidFill>
              </a:rPr>
              <a:t>Superiority testing</a:t>
            </a:r>
          </a:p>
        </p:txBody>
      </p:sp>
      <p:sp>
        <p:nvSpPr>
          <p:cNvPr id="16399" name="Line 14"/>
          <p:cNvSpPr>
            <a:spLocks noChangeShapeType="1"/>
          </p:cNvSpPr>
          <p:nvPr/>
        </p:nvSpPr>
        <p:spPr bwMode="auto">
          <a:xfrm flipV="1">
            <a:off x="2216150" y="3200400"/>
            <a:ext cx="0" cy="1524000"/>
          </a:xfrm>
          <a:prstGeom prst="line">
            <a:avLst/>
          </a:prstGeom>
          <a:noFill/>
          <a:ln w="38100">
            <a:solidFill>
              <a:schemeClr val="accent2"/>
            </a:solidFill>
            <a:prstDash val="lgDashDotDot"/>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400" name="Line 15"/>
          <p:cNvSpPr>
            <a:spLocks noChangeShapeType="1"/>
          </p:cNvSpPr>
          <p:nvPr/>
        </p:nvSpPr>
        <p:spPr bwMode="auto">
          <a:xfrm>
            <a:off x="2216150" y="3200400"/>
            <a:ext cx="5638800" cy="0"/>
          </a:xfrm>
          <a:prstGeom prst="line">
            <a:avLst/>
          </a:prstGeom>
          <a:noFill/>
          <a:ln w="38100">
            <a:solidFill>
              <a:schemeClr val="accent2"/>
            </a:solidFill>
            <a:prstDash val="lgDashDotDot"/>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6401" name="Text Box 16"/>
          <p:cNvSpPr txBox="1">
            <a:spLocks noChangeArrowheads="1"/>
          </p:cNvSpPr>
          <p:nvPr/>
        </p:nvSpPr>
        <p:spPr bwMode="auto">
          <a:xfrm>
            <a:off x="2276475" y="2667000"/>
            <a:ext cx="310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Tx/>
              <a:buFontTx/>
              <a:buNone/>
            </a:pPr>
            <a:r>
              <a:rPr lang="en-GB" altLang="cs-CZ" sz="1800" b="1">
                <a:solidFill>
                  <a:schemeClr val="accent2"/>
                </a:solidFill>
              </a:rPr>
              <a:t>Non-inferiority testing</a:t>
            </a:r>
          </a:p>
        </p:txBody>
      </p:sp>
      <p:sp>
        <p:nvSpPr>
          <p:cNvPr id="16403"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cs-CZ"/>
            </a:defPPr>
            <a:lvl1pPr eaLnBrk="0" hangingPunct="0">
              <a:spcBef>
                <a:spcPct val="20000"/>
              </a:spcBef>
              <a:buClr>
                <a:schemeClr val="tx1"/>
              </a:buClr>
              <a:buSzPct val="70000"/>
              <a:buNone/>
              <a:defRPr sz="2400" b="1">
                <a:solidFill>
                  <a:srgbClr val="00B2AF"/>
                </a:solidFill>
              </a:defRPr>
            </a:lvl1pPr>
            <a:lvl2pPr marL="742950" indent="-285750" eaLnBrk="0" hangingPunct="0">
              <a:spcBef>
                <a:spcPct val="20000"/>
              </a:spcBef>
              <a:buSzPct val="80000"/>
              <a:buBlip>
                <a:blip r:embed="rId4"/>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3"/>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a:t>Nejčastější typy hypotéz klinických studií fáze III</a:t>
            </a:r>
          </a:p>
        </p:txBody>
      </p:sp>
    </p:spTree>
    <p:extLst>
      <p:ext uri="{BB962C8B-B14F-4D97-AF65-F5344CB8AC3E}">
        <p14:creationId xmlns:p14="http://schemas.microsoft.com/office/powerpoint/2010/main" val="28200192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17463" y="115888"/>
            <a:ext cx="9190038" cy="523875"/>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buSzPct val="70000"/>
              <a:buNone/>
            </a:pPr>
            <a:r>
              <a:rPr lang="cs-CZ" altLang="cs-CZ" sz="2400" b="1">
                <a:solidFill>
                  <a:srgbClr val="00B2AF"/>
                </a:solidFill>
              </a:rPr>
              <a:t>HYPOTÉZY V RCT: Definice a interpretace</a:t>
            </a:r>
          </a:p>
        </p:txBody>
      </p:sp>
      <p:pic>
        <p:nvPicPr>
          <p:cNvPr id="46083" name="Picture 2"/>
          <p:cNvPicPr>
            <a:picLocks noChangeAspect="1" noChangeArrowheads="1"/>
          </p:cNvPicPr>
          <p:nvPr/>
        </p:nvPicPr>
        <p:blipFill>
          <a:blip r:embed="rId5">
            <a:extLst>
              <a:ext uri="{28A0092B-C50C-407E-A947-70E740481C1C}">
                <a14:useLocalDpi xmlns:a14="http://schemas.microsoft.com/office/drawing/2010/main" val="0"/>
              </a:ext>
            </a:extLst>
          </a:blip>
          <a:srcRect l="2615" t="14633" r="29971" b="35869"/>
          <a:stretch>
            <a:fillRect/>
          </a:stretch>
        </p:blipFill>
        <p:spPr bwMode="auto">
          <a:xfrm>
            <a:off x="436563" y="1489075"/>
            <a:ext cx="8218487" cy="322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5"/>
          <p:cNvSpPr txBox="1">
            <a:spLocks noChangeArrowheads="1"/>
          </p:cNvSpPr>
          <p:nvPr/>
        </p:nvSpPr>
        <p:spPr bwMode="auto">
          <a:xfrm>
            <a:off x="436563" y="4999038"/>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marL="800100" indent="-342900" eaLnBrk="0" hangingPunct="0">
              <a:spcBef>
                <a:spcPct val="20000"/>
              </a:spcBef>
              <a:buSzPct val="80000"/>
              <a:buBlip>
                <a:blip r:embed="rId4"/>
              </a:buBlip>
              <a:defRPr sz="1400">
                <a:solidFill>
                  <a:srgbClr val="010101"/>
                </a:solidFill>
                <a:latin typeface="Arial" charset="0"/>
              </a:defRPr>
            </a:lvl2pPr>
            <a:lvl3pPr marL="719138" indent="3175" eaLnBrk="0" hangingPunct="0">
              <a:spcBef>
                <a:spcPct val="20000"/>
              </a:spcBef>
              <a:buSzPct val="120000"/>
              <a:buChar char="•"/>
              <a:defRPr sz="1400">
                <a:solidFill>
                  <a:srgbClr val="010101"/>
                </a:solidFill>
                <a:latin typeface="Arial" charset="0"/>
              </a:defRPr>
            </a:lvl3pPr>
            <a:lvl4pPr marL="1168400" indent="-2667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a:spcBef>
                <a:spcPct val="0"/>
              </a:spcBef>
              <a:buSzPct val="70000"/>
              <a:buFont typeface="Arial" charset="0"/>
              <a:buChar char="•"/>
            </a:pPr>
            <a:r>
              <a:rPr lang="cs-CZ" altLang="cs-CZ" sz="2000">
                <a:solidFill>
                  <a:schemeClr val="bg1"/>
                </a:solidFill>
              </a:rPr>
              <a:t>„assay sensitivity“</a:t>
            </a:r>
          </a:p>
          <a:p>
            <a:pPr lvl="1">
              <a:spcBef>
                <a:spcPct val="0"/>
              </a:spcBef>
              <a:buSzPct val="70000"/>
              <a:buFont typeface="Arial" charset="0"/>
              <a:buChar char="•"/>
            </a:pPr>
            <a:r>
              <a:rPr lang="cs-CZ" altLang="cs-CZ" sz="2000">
                <a:solidFill>
                  <a:schemeClr val="bg1"/>
                </a:solidFill>
              </a:rPr>
              <a:t>„bio-creep“ and „techno-creep“</a:t>
            </a:r>
          </a:p>
        </p:txBody>
      </p:sp>
    </p:spTree>
    <p:extLst>
      <p:ext uri="{BB962C8B-B14F-4D97-AF65-F5344CB8AC3E}">
        <p14:creationId xmlns:p14="http://schemas.microsoft.com/office/powerpoint/2010/main" val="4213042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ChangeArrowheads="1"/>
          </p:cNvSpPr>
          <p:nvPr/>
        </p:nvSpPr>
        <p:spPr bwMode="auto">
          <a:xfrm>
            <a:off x="-17463" y="115888"/>
            <a:ext cx="9190038" cy="523875"/>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buSzPct val="70000"/>
              <a:buNone/>
            </a:pPr>
            <a:r>
              <a:rPr lang="cs-CZ" altLang="cs-CZ" sz="2400" b="1">
                <a:solidFill>
                  <a:srgbClr val="00B2AF"/>
                </a:solidFill>
              </a:rPr>
              <a:t>HYPOTÉZY V RCT: Definice a interpretace</a:t>
            </a:r>
          </a:p>
        </p:txBody>
      </p:sp>
      <p:grpSp>
        <p:nvGrpSpPr>
          <p:cNvPr id="47107" name="Skupina 2"/>
          <p:cNvGrpSpPr>
            <a:grpSpLocks/>
          </p:cNvGrpSpPr>
          <p:nvPr/>
        </p:nvGrpSpPr>
        <p:grpSpPr bwMode="auto">
          <a:xfrm>
            <a:off x="1106488" y="1296988"/>
            <a:ext cx="6580187" cy="4316412"/>
            <a:chOff x="1106488" y="1296988"/>
            <a:chExt cx="6580187" cy="4316412"/>
          </a:xfrm>
        </p:grpSpPr>
        <p:pic>
          <p:nvPicPr>
            <p:cNvPr id="47127" name="Picture 2"/>
            <p:cNvPicPr>
              <a:picLocks noChangeAspect="1" noChangeArrowheads="1"/>
            </p:cNvPicPr>
            <p:nvPr/>
          </p:nvPicPr>
          <p:blipFill>
            <a:blip r:embed="rId5">
              <a:extLst>
                <a:ext uri="{28A0092B-C50C-407E-A947-70E740481C1C}">
                  <a14:useLocalDpi xmlns:a14="http://schemas.microsoft.com/office/drawing/2010/main" val="0"/>
                </a:ext>
              </a:extLst>
            </a:blip>
            <a:srcRect l="3838" t="15613" r="42181" b="18063"/>
            <a:stretch>
              <a:fillRect/>
            </a:stretch>
          </p:blipFill>
          <p:spPr bwMode="auto">
            <a:xfrm>
              <a:off x="1106488" y="1296988"/>
              <a:ext cx="6580187" cy="431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5422900" y="2030413"/>
              <a:ext cx="1392238"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9"/>
            <p:cNvSpPr/>
            <p:nvPr/>
          </p:nvSpPr>
          <p:spPr>
            <a:xfrm>
              <a:off x="5340350" y="2682875"/>
              <a:ext cx="1393825"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Obdélník 11"/>
            <p:cNvSpPr/>
            <p:nvPr/>
          </p:nvSpPr>
          <p:spPr>
            <a:xfrm>
              <a:off x="4718050" y="3303588"/>
              <a:ext cx="1392238"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Obdélník 12"/>
            <p:cNvSpPr/>
            <p:nvPr/>
          </p:nvSpPr>
          <p:spPr>
            <a:xfrm>
              <a:off x="4411663" y="3913188"/>
              <a:ext cx="1393825"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Obdélník 13"/>
            <p:cNvSpPr/>
            <p:nvPr/>
          </p:nvSpPr>
          <p:spPr>
            <a:xfrm>
              <a:off x="1150938" y="4171950"/>
              <a:ext cx="1393825"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7" name="Skupina 6"/>
          <p:cNvGrpSpPr>
            <a:grpSpLocks/>
          </p:cNvGrpSpPr>
          <p:nvPr/>
        </p:nvGrpSpPr>
        <p:grpSpPr bwMode="auto">
          <a:xfrm>
            <a:off x="1096963" y="1295400"/>
            <a:ext cx="6580187" cy="4316413"/>
            <a:chOff x="1258888" y="1449388"/>
            <a:chExt cx="6580187" cy="4316412"/>
          </a:xfrm>
        </p:grpSpPr>
        <p:pic>
          <p:nvPicPr>
            <p:cNvPr id="47122" name="Picture 2"/>
            <p:cNvPicPr>
              <a:picLocks noChangeAspect="1" noChangeArrowheads="1"/>
            </p:cNvPicPr>
            <p:nvPr/>
          </p:nvPicPr>
          <p:blipFill>
            <a:blip r:embed="rId5">
              <a:extLst>
                <a:ext uri="{28A0092B-C50C-407E-A947-70E740481C1C}">
                  <a14:useLocalDpi xmlns:a14="http://schemas.microsoft.com/office/drawing/2010/main" val="0"/>
                </a:ext>
              </a:extLst>
            </a:blip>
            <a:srcRect l="3838" t="15613" r="42181" b="18063"/>
            <a:stretch>
              <a:fillRect/>
            </a:stretch>
          </p:blipFill>
          <p:spPr bwMode="auto">
            <a:xfrm>
              <a:off x="1258888" y="1449388"/>
              <a:ext cx="6580187" cy="431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bdélník 33"/>
            <p:cNvSpPr/>
            <p:nvPr/>
          </p:nvSpPr>
          <p:spPr>
            <a:xfrm>
              <a:off x="5492750" y="2835276"/>
              <a:ext cx="1393825"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5" name="Obdélník 34"/>
            <p:cNvSpPr/>
            <p:nvPr/>
          </p:nvSpPr>
          <p:spPr>
            <a:xfrm>
              <a:off x="4870450" y="3455988"/>
              <a:ext cx="1392238"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6" name="Obdélník 35"/>
            <p:cNvSpPr/>
            <p:nvPr/>
          </p:nvSpPr>
          <p:spPr>
            <a:xfrm>
              <a:off x="4564063" y="4065587"/>
              <a:ext cx="1393825"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7" name="Obdélník 36"/>
            <p:cNvSpPr/>
            <p:nvPr/>
          </p:nvSpPr>
          <p:spPr>
            <a:xfrm>
              <a:off x="1303338" y="4324350"/>
              <a:ext cx="1393825"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8" name="Skupina 7"/>
          <p:cNvGrpSpPr>
            <a:grpSpLocks/>
          </p:cNvGrpSpPr>
          <p:nvPr/>
        </p:nvGrpSpPr>
        <p:grpSpPr bwMode="auto">
          <a:xfrm>
            <a:off x="1095375" y="1292225"/>
            <a:ext cx="6580188" cy="4316413"/>
            <a:chOff x="1411288" y="1601788"/>
            <a:chExt cx="6580187" cy="4316412"/>
          </a:xfrm>
        </p:grpSpPr>
        <p:pic>
          <p:nvPicPr>
            <p:cNvPr id="47118" name="Picture 2"/>
            <p:cNvPicPr>
              <a:picLocks noChangeAspect="1" noChangeArrowheads="1"/>
            </p:cNvPicPr>
            <p:nvPr/>
          </p:nvPicPr>
          <p:blipFill>
            <a:blip r:embed="rId5">
              <a:extLst>
                <a:ext uri="{28A0092B-C50C-407E-A947-70E740481C1C}">
                  <a14:useLocalDpi xmlns:a14="http://schemas.microsoft.com/office/drawing/2010/main" val="0"/>
                </a:ext>
              </a:extLst>
            </a:blip>
            <a:srcRect l="3838" t="15613" r="42181" b="18063"/>
            <a:stretch>
              <a:fillRect/>
            </a:stretch>
          </p:blipFill>
          <p:spPr bwMode="auto">
            <a:xfrm>
              <a:off x="1411288" y="1601788"/>
              <a:ext cx="6580187" cy="431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Obdélník 41"/>
            <p:cNvSpPr/>
            <p:nvPr/>
          </p:nvSpPr>
          <p:spPr>
            <a:xfrm>
              <a:off x="5022850" y="3608388"/>
              <a:ext cx="1392237"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Obdélník 42"/>
            <p:cNvSpPr/>
            <p:nvPr/>
          </p:nvSpPr>
          <p:spPr>
            <a:xfrm>
              <a:off x="4716462" y="4217987"/>
              <a:ext cx="1393825"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4" name="Obdélník 43"/>
            <p:cNvSpPr/>
            <p:nvPr/>
          </p:nvSpPr>
          <p:spPr>
            <a:xfrm>
              <a:off x="1455738" y="4476750"/>
              <a:ext cx="1393825"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9" name="Skupina 8"/>
          <p:cNvGrpSpPr>
            <a:grpSpLocks/>
          </p:cNvGrpSpPr>
          <p:nvPr/>
        </p:nvGrpSpPr>
        <p:grpSpPr bwMode="auto">
          <a:xfrm>
            <a:off x="1092200" y="1296988"/>
            <a:ext cx="6580188" cy="4316412"/>
            <a:chOff x="1563688" y="1754188"/>
            <a:chExt cx="6580187" cy="4316412"/>
          </a:xfrm>
        </p:grpSpPr>
        <p:pic>
          <p:nvPicPr>
            <p:cNvPr id="47115" name="Picture 2"/>
            <p:cNvPicPr>
              <a:picLocks noChangeAspect="1" noChangeArrowheads="1"/>
            </p:cNvPicPr>
            <p:nvPr/>
          </p:nvPicPr>
          <p:blipFill>
            <a:blip r:embed="rId5">
              <a:extLst>
                <a:ext uri="{28A0092B-C50C-407E-A947-70E740481C1C}">
                  <a14:useLocalDpi xmlns:a14="http://schemas.microsoft.com/office/drawing/2010/main" val="0"/>
                </a:ext>
              </a:extLst>
            </a:blip>
            <a:srcRect l="3838" t="15613" r="42181" b="18063"/>
            <a:stretch>
              <a:fillRect/>
            </a:stretch>
          </p:blipFill>
          <p:spPr bwMode="auto">
            <a:xfrm>
              <a:off x="1563688" y="1754188"/>
              <a:ext cx="6580187" cy="431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Obdélník 48"/>
            <p:cNvSpPr/>
            <p:nvPr/>
          </p:nvSpPr>
          <p:spPr>
            <a:xfrm>
              <a:off x="4868862" y="4370388"/>
              <a:ext cx="1393825"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0" name="Obdélník 49"/>
            <p:cNvSpPr/>
            <p:nvPr/>
          </p:nvSpPr>
          <p:spPr>
            <a:xfrm>
              <a:off x="1608138" y="4629150"/>
              <a:ext cx="1393825" cy="44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29" name="Skupina 28"/>
          <p:cNvGrpSpPr>
            <a:grpSpLocks/>
          </p:cNvGrpSpPr>
          <p:nvPr/>
        </p:nvGrpSpPr>
        <p:grpSpPr bwMode="auto">
          <a:xfrm>
            <a:off x="1104900" y="1295400"/>
            <a:ext cx="6580188" cy="4316413"/>
            <a:chOff x="1716088" y="1906588"/>
            <a:chExt cx="6580187" cy="4316412"/>
          </a:xfrm>
        </p:grpSpPr>
        <p:pic>
          <p:nvPicPr>
            <p:cNvPr id="47113" name="Picture 2"/>
            <p:cNvPicPr>
              <a:picLocks noChangeAspect="1" noChangeArrowheads="1"/>
            </p:cNvPicPr>
            <p:nvPr/>
          </p:nvPicPr>
          <p:blipFill>
            <a:blip r:embed="rId5">
              <a:extLst>
                <a:ext uri="{28A0092B-C50C-407E-A947-70E740481C1C}">
                  <a14:useLocalDpi xmlns:a14="http://schemas.microsoft.com/office/drawing/2010/main" val="0"/>
                </a:ext>
              </a:extLst>
            </a:blip>
            <a:srcRect l="3838" t="15613" r="42181" b="18063"/>
            <a:stretch>
              <a:fillRect/>
            </a:stretch>
          </p:blipFill>
          <p:spPr bwMode="auto">
            <a:xfrm>
              <a:off x="1716088" y="1906588"/>
              <a:ext cx="6580187" cy="431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Obdélník 54"/>
            <p:cNvSpPr/>
            <p:nvPr/>
          </p:nvSpPr>
          <p:spPr>
            <a:xfrm>
              <a:off x="1760538" y="4781550"/>
              <a:ext cx="1393825" cy="44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pic>
        <p:nvPicPr>
          <p:cNvPr id="58" name="Picture 2"/>
          <p:cNvPicPr>
            <a:picLocks noChangeAspect="1" noChangeArrowheads="1"/>
          </p:cNvPicPr>
          <p:nvPr/>
        </p:nvPicPr>
        <p:blipFill>
          <a:blip r:embed="rId5">
            <a:extLst>
              <a:ext uri="{28A0092B-C50C-407E-A947-70E740481C1C}">
                <a14:useLocalDpi xmlns:a14="http://schemas.microsoft.com/office/drawing/2010/main" val="0"/>
              </a:ext>
            </a:extLst>
          </a:blip>
          <a:srcRect l="3838" t="15613" r="42181" b="18063"/>
          <a:stretch>
            <a:fillRect/>
          </a:stretch>
        </p:blipFill>
        <p:spPr bwMode="auto">
          <a:xfrm>
            <a:off x="1108075" y="1298575"/>
            <a:ext cx="6580188" cy="431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0062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sah 2">
            <a:extLst>
              <a:ext uri="{FF2B5EF4-FFF2-40B4-BE49-F238E27FC236}">
                <a16:creationId xmlns:a16="http://schemas.microsoft.com/office/drawing/2014/main" id="{20BF28D3-B6AD-43C0-B606-A4EE54FD885C}"/>
              </a:ext>
            </a:extLst>
          </p:cNvPr>
          <p:cNvSpPr>
            <a:spLocks noGrp="1"/>
          </p:cNvSpPr>
          <p:nvPr>
            <p:ph idx="1"/>
          </p:nvPr>
        </p:nvSpPr>
        <p:spPr/>
        <p:txBody>
          <a:bodyPr/>
          <a:lstStyle/>
          <a:p>
            <a:endParaRPr lang="cs-CZ" altLang="cs-CZ"/>
          </a:p>
        </p:txBody>
      </p:sp>
      <p:pic>
        <p:nvPicPr>
          <p:cNvPr id="12291" name="Picture 2">
            <a:extLst>
              <a:ext uri="{FF2B5EF4-FFF2-40B4-BE49-F238E27FC236}">
                <a16:creationId xmlns:a16="http://schemas.microsoft.com/office/drawing/2014/main" id="{6854E346-EA0A-4ACD-915D-D62C9DEA1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45" r="26155"/>
          <a:stretch>
            <a:fillRect/>
          </a:stretch>
        </p:blipFill>
        <p:spPr bwMode="auto">
          <a:xfrm>
            <a:off x="1385889" y="1970486"/>
            <a:ext cx="3113485"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3">
            <a:extLst>
              <a:ext uri="{FF2B5EF4-FFF2-40B4-BE49-F238E27FC236}">
                <a16:creationId xmlns:a16="http://schemas.microsoft.com/office/drawing/2014/main" id="{FE6AEE15-D5B3-4331-99DB-4BC07D34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418" t="35822" r="31400" b="19330"/>
          <a:stretch>
            <a:fillRect/>
          </a:stretch>
        </p:blipFill>
        <p:spPr bwMode="auto">
          <a:xfrm>
            <a:off x="4421981" y="3001566"/>
            <a:ext cx="34909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4">
            <a:extLst>
              <a:ext uri="{FF2B5EF4-FFF2-40B4-BE49-F238E27FC236}">
                <a16:creationId xmlns:a16="http://schemas.microsoft.com/office/drawing/2014/main" id="{4B6E0A37-20FE-4144-A50E-8F1957F30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070" t="34572" r="34161" b="39731"/>
          <a:stretch>
            <a:fillRect/>
          </a:stretch>
        </p:blipFill>
        <p:spPr bwMode="auto">
          <a:xfrm>
            <a:off x="4421981" y="1678782"/>
            <a:ext cx="3490913" cy="135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Nadpis 1">
            <a:extLst>
              <a:ext uri="{FF2B5EF4-FFF2-40B4-BE49-F238E27FC236}">
                <a16:creationId xmlns:a16="http://schemas.microsoft.com/office/drawing/2014/main" id="{C83500F4-D2A5-466A-90EB-776C3F4782A4}"/>
              </a:ext>
            </a:extLst>
          </p:cNvPr>
          <p:cNvSpPr>
            <a:spLocks noGrp="1"/>
          </p:cNvSpPr>
          <p:nvPr>
            <p:ph type="title"/>
          </p:nvPr>
        </p:nvSpPr>
        <p:spPr>
          <a:xfrm>
            <a:off x="2134791" y="3061097"/>
            <a:ext cx="5299472" cy="638175"/>
          </a:xfrm>
          <a:prstGeom prst="roundRect">
            <a:avLst>
              <a:gd name="adj" fmla="val 16667"/>
            </a:avLst>
          </a:prstGeom>
          <a:solidFill>
            <a:srgbClr val="E1253B">
              <a:alpha val="85881"/>
            </a:srgbClr>
          </a:solidFill>
        </p:spPr>
        <p:txBody>
          <a:bodyPr/>
          <a:lstStyle/>
          <a:p>
            <a:r>
              <a:rPr lang="cs-CZ" altLang="cs-CZ" b="1" dirty="0" err="1">
                <a:solidFill>
                  <a:schemeClr val="bg1"/>
                </a:solidFill>
                <a:latin typeface="Calibri Light" panose="020F0302020204030204" pitchFamily="34" charset="0"/>
                <a:cs typeface="Calibri Light" panose="020F0302020204030204" pitchFamily="34" charset="0"/>
              </a:rPr>
              <a:t>The</a:t>
            </a:r>
            <a:r>
              <a:rPr lang="cs-CZ" altLang="cs-CZ" b="1" dirty="0">
                <a:solidFill>
                  <a:schemeClr val="bg1"/>
                </a:solidFill>
                <a:latin typeface="Calibri Light" panose="020F0302020204030204" pitchFamily="34" charset="0"/>
                <a:cs typeface="Calibri Light" panose="020F0302020204030204" pitchFamily="34" charset="0"/>
              </a:rPr>
              <a:t> </a:t>
            </a:r>
            <a:r>
              <a:rPr lang="cs-CZ" altLang="cs-CZ" b="1" dirty="0" err="1">
                <a:solidFill>
                  <a:schemeClr val="bg1"/>
                </a:solidFill>
                <a:latin typeface="Calibri Light" panose="020F0302020204030204" pitchFamily="34" charset="0"/>
                <a:cs typeface="Calibri Light" panose="020F0302020204030204" pitchFamily="34" charset="0"/>
              </a:rPr>
              <a:t>Duke</a:t>
            </a:r>
            <a:r>
              <a:rPr lang="cs-CZ" altLang="cs-CZ" b="1" dirty="0">
                <a:solidFill>
                  <a:schemeClr val="bg1"/>
                </a:solidFill>
                <a:latin typeface="Calibri Light" panose="020F0302020204030204" pitchFamily="34" charset="0"/>
                <a:cs typeface="Calibri Light" panose="020F0302020204030204" pitchFamily="34" charset="0"/>
              </a:rPr>
              <a:t> University </a:t>
            </a:r>
            <a:r>
              <a:rPr lang="cs-CZ" altLang="cs-CZ" b="1" dirty="0" err="1">
                <a:solidFill>
                  <a:schemeClr val="bg1"/>
                </a:solidFill>
                <a:latin typeface="Calibri Light" panose="020F0302020204030204" pitchFamily="34" charset="0"/>
                <a:cs typeface="Calibri Light" panose="020F0302020204030204" pitchFamily="34" charset="0"/>
              </a:rPr>
              <a:t>scandal</a:t>
            </a:r>
            <a:r>
              <a:rPr lang="cs-CZ" altLang="cs-CZ" b="1" dirty="0">
                <a:solidFill>
                  <a:schemeClr val="bg1"/>
                </a:solidFill>
                <a:latin typeface="Calibri Light" panose="020F0302020204030204" pitchFamily="34" charset="0"/>
                <a:cs typeface="Calibri Light" panose="020F0302020204030204" pitchFamily="34" charset="0"/>
              </a:rPr>
              <a:t> </a:t>
            </a:r>
          </a:p>
        </p:txBody>
      </p:sp>
      <p:sp>
        <p:nvSpPr>
          <p:cNvPr id="8" name="Nadpis 1">
            <a:extLst>
              <a:ext uri="{FF2B5EF4-FFF2-40B4-BE49-F238E27FC236}">
                <a16:creationId xmlns:a16="http://schemas.microsoft.com/office/drawing/2014/main" id="{0116E042-0A5A-49B1-AC40-D6715C3E4F09}"/>
              </a:ext>
            </a:extLst>
          </p:cNvPr>
          <p:cNvSpPr txBox="1">
            <a:spLocks/>
          </p:cNvSpPr>
          <p:nvPr/>
        </p:nvSpPr>
        <p:spPr>
          <a:xfrm>
            <a:off x="0" y="852293"/>
            <a:ext cx="9144000" cy="483075"/>
          </a:xfrm>
          <a:prstGeom prst="rect">
            <a:avLst/>
          </a:prstGeom>
          <a:solidFill>
            <a:srgbClr val="00B2AF"/>
          </a:solidFill>
          <a:ln>
            <a:solidFill>
              <a:srgbClr val="00B2AF"/>
            </a:solidFill>
          </a:ln>
        </p:spPr>
        <p:txBody>
          <a:bodyPr vert="horz" lIns="68580" tIns="34290" rIns="68580" bIns="34290" rtlCol="0" anchor="b">
            <a:normAutofit/>
          </a:bodyPr>
          <a:lstStyle>
            <a:lvl1pPr algn="l" defTabSz="914400" rtl="0" eaLnBrk="1" latinLnBrk="0" hangingPunct="1">
              <a:lnSpc>
                <a:spcPct val="90000"/>
              </a:lnSpc>
              <a:spcBef>
                <a:spcPct val="0"/>
              </a:spcBef>
              <a:buNone/>
              <a:defRPr sz="6000" b="0" kern="1200">
                <a:solidFill>
                  <a:srgbClr val="00B2AF"/>
                </a:solidFill>
                <a:latin typeface="+mj-lt"/>
                <a:ea typeface="+mj-ea"/>
                <a:cs typeface="+mj-cs"/>
              </a:defRPr>
            </a:lvl1pPr>
          </a:lstStyle>
          <a:p>
            <a:pPr defTabSz="685800" fontAlgn="auto">
              <a:spcAft>
                <a:spcPts val="0"/>
              </a:spcAft>
            </a:pPr>
            <a:r>
              <a:rPr lang="cs-CZ" altLang="cs-CZ" sz="2700" b="1" dirty="0">
                <a:solidFill>
                  <a:prstClr val="white"/>
                </a:solidFill>
                <a:latin typeface="Calibri Light" panose="020F0302020204030204"/>
              </a:rPr>
              <a:t>Proč je biostatistika v klinickém výzkumu „životně“ důležitá?</a:t>
            </a:r>
          </a:p>
        </p:txBody>
      </p:sp>
      <p:sp>
        <p:nvSpPr>
          <p:cNvPr id="9" name="Obdélník 8">
            <a:extLst>
              <a:ext uri="{FF2B5EF4-FFF2-40B4-BE49-F238E27FC236}">
                <a16:creationId xmlns:a16="http://schemas.microsoft.com/office/drawing/2014/main" id="{7862396C-9C6A-44C4-5B7C-46A91C7FA40D}"/>
              </a:ext>
            </a:extLst>
          </p:cNvPr>
          <p:cNvSpPr/>
          <p:nvPr/>
        </p:nvSpPr>
        <p:spPr>
          <a:xfrm>
            <a:off x="0" y="76196"/>
            <a:ext cx="9144000"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823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Zástupný symbol pro číslo snímku 3"/>
          <p:cNvSpPr>
            <a:spLocks noGrp="1"/>
          </p:cNvSpPr>
          <p:nvPr>
            <p:ph type="sldNum" sz="quarter" idx="4294967295"/>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u="none" kern="1200" smtClean="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a:lstStyle>
          <a:p>
            <a:pPr eaLnBrk="1" hangingPunct="1">
              <a:defRPr/>
            </a:pPr>
            <a:fld id="{FE3587AA-2AE1-4E13-8F83-666FBBDF892C}" type="slidenum">
              <a:rPr lang="fr-FR" smtClean="0"/>
              <a:pPr eaLnBrk="1" hangingPunct="1">
                <a:defRPr/>
              </a:pPr>
              <a:t>30</a:t>
            </a:fld>
            <a:endParaRPr lang="cs-CZ" altLang="cs-CZ"/>
          </a:p>
        </p:txBody>
      </p:sp>
      <p:sp>
        <p:nvSpPr>
          <p:cNvPr id="123910" name="AutoShape 6"/>
          <p:cNvSpPr>
            <a:spLocks noChangeArrowheads="1"/>
          </p:cNvSpPr>
          <p:nvPr/>
        </p:nvSpPr>
        <p:spPr bwMode="auto">
          <a:xfrm>
            <a:off x="3581400" y="1744662"/>
            <a:ext cx="1873250" cy="442913"/>
          </a:xfrm>
          <a:prstGeom prst="roundRect">
            <a:avLst>
              <a:gd name="adj" fmla="val 16667"/>
            </a:avLst>
          </a:prstGeom>
          <a:solidFill>
            <a:srgbClr val="CC6600"/>
          </a:solidFill>
          <a:ln w="9525">
            <a:noFill/>
            <a:round/>
            <a:headEnd/>
            <a:tailEnd/>
          </a:ln>
          <a:effectLst>
            <a:outerShdw dist="35921" dir="2700000" algn="ctr" rotWithShape="0">
              <a:schemeClr val="bg2"/>
            </a:outerShdw>
          </a:effectLst>
        </p:spPr>
        <p:txBody>
          <a:bodyPr>
            <a:spAutoFit/>
          </a:bodyPr>
          <a:lstStyle/>
          <a:p>
            <a:pPr algn="ctr">
              <a:spcBef>
                <a:spcPct val="50000"/>
              </a:spcBef>
              <a:defRPr/>
            </a:pPr>
            <a:r>
              <a:rPr lang="cs-CZ" sz="2000" u="none" dirty="0"/>
              <a:t>Kolikrát ?</a:t>
            </a:r>
          </a:p>
        </p:txBody>
      </p:sp>
      <p:sp>
        <p:nvSpPr>
          <p:cNvPr id="123912" name="AutoShape 8"/>
          <p:cNvSpPr>
            <a:spLocks noChangeArrowheads="1"/>
          </p:cNvSpPr>
          <p:nvPr/>
        </p:nvSpPr>
        <p:spPr bwMode="auto">
          <a:xfrm>
            <a:off x="3581400" y="2894012"/>
            <a:ext cx="1873250" cy="442913"/>
          </a:xfrm>
          <a:prstGeom prst="roundRect">
            <a:avLst>
              <a:gd name="adj" fmla="val 16667"/>
            </a:avLst>
          </a:prstGeom>
          <a:solidFill>
            <a:srgbClr val="E47200"/>
          </a:solidFill>
          <a:ln w="9525">
            <a:noFill/>
            <a:round/>
            <a:headEnd/>
            <a:tailEnd/>
          </a:ln>
          <a:effectLst>
            <a:outerShdw dist="35921" dir="2700000" algn="ctr" rotWithShape="0">
              <a:schemeClr val="bg2"/>
            </a:outerShdw>
          </a:effectLst>
        </p:spPr>
        <p:txBody>
          <a:bodyPr>
            <a:spAutoFit/>
          </a:bodyPr>
          <a:lstStyle/>
          <a:p>
            <a:pPr algn="ctr">
              <a:spcBef>
                <a:spcPct val="50000"/>
              </a:spcBef>
              <a:defRPr/>
            </a:pPr>
            <a:r>
              <a:rPr lang="cs-CZ" sz="2000" u="none"/>
              <a:t>O kolik ?</a:t>
            </a:r>
          </a:p>
        </p:txBody>
      </p:sp>
      <p:sp>
        <p:nvSpPr>
          <p:cNvPr id="123913" name="AutoShape 9"/>
          <p:cNvSpPr>
            <a:spLocks noChangeArrowheads="1"/>
          </p:cNvSpPr>
          <p:nvPr/>
        </p:nvSpPr>
        <p:spPr bwMode="auto">
          <a:xfrm>
            <a:off x="3581400" y="4044950"/>
            <a:ext cx="1873250" cy="442913"/>
          </a:xfrm>
          <a:prstGeom prst="roundRect">
            <a:avLst>
              <a:gd name="adj" fmla="val 16667"/>
            </a:avLst>
          </a:prstGeom>
          <a:solidFill>
            <a:srgbClr val="FF850B"/>
          </a:solidFill>
          <a:ln w="9525">
            <a:noFill/>
            <a:round/>
            <a:headEnd/>
            <a:tailEnd/>
          </a:ln>
          <a:effectLst>
            <a:outerShdw dist="35921" dir="2700000" algn="ctr" rotWithShape="0">
              <a:schemeClr val="bg2"/>
            </a:outerShdw>
          </a:effectLst>
        </p:spPr>
        <p:txBody>
          <a:bodyPr>
            <a:spAutoFit/>
          </a:bodyPr>
          <a:lstStyle/>
          <a:p>
            <a:pPr algn="ctr">
              <a:spcBef>
                <a:spcPct val="50000"/>
              </a:spcBef>
              <a:defRPr/>
            </a:pPr>
            <a:r>
              <a:rPr lang="cs-CZ" sz="2000" u="none"/>
              <a:t>Větší, menší ?</a:t>
            </a:r>
          </a:p>
        </p:txBody>
      </p:sp>
      <p:sp>
        <p:nvSpPr>
          <p:cNvPr id="123914" name="AutoShape 10"/>
          <p:cNvSpPr>
            <a:spLocks noChangeArrowheads="1"/>
          </p:cNvSpPr>
          <p:nvPr/>
        </p:nvSpPr>
        <p:spPr bwMode="auto">
          <a:xfrm>
            <a:off x="3581400" y="5195887"/>
            <a:ext cx="1873250" cy="442913"/>
          </a:xfrm>
          <a:prstGeom prst="roundRect">
            <a:avLst>
              <a:gd name="adj" fmla="val 16667"/>
            </a:avLst>
          </a:prstGeom>
          <a:solidFill>
            <a:srgbClr val="FF9E3D"/>
          </a:solidFill>
          <a:ln w="9525">
            <a:noFill/>
            <a:round/>
            <a:headEnd/>
            <a:tailEnd/>
          </a:ln>
          <a:effectLst>
            <a:outerShdw dist="35921" dir="2700000" algn="ctr" rotWithShape="0">
              <a:schemeClr val="bg2"/>
            </a:outerShdw>
          </a:effectLst>
        </p:spPr>
        <p:txBody>
          <a:bodyPr>
            <a:spAutoFit/>
          </a:bodyPr>
          <a:lstStyle/>
          <a:p>
            <a:pPr algn="ctr">
              <a:spcBef>
                <a:spcPct val="50000"/>
              </a:spcBef>
              <a:defRPr/>
            </a:pPr>
            <a:r>
              <a:rPr lang="cs-CZ" sz="2000" u="none"/>
              <a:t>Rovná se ?</a:t>
            </a:r>
          </a:p>
        </p:txBody>
      </p:sp>
      <p:sp>
        <p:nvSpPr>
          <p:cNvPr id="58381" name="Text Box 12"/>
          <p:cNvSpPr txBox="1">
            <a:spLocks noChangeArrowheads="1"/>
          </p:cNvSpPr>
          <p:nvPr/>
        </p:nvSpPr>
        <p:spPr bwMode="auto">
          <a:xfrm>
            <a:off x="1752600" y="1741487"/>
            <a:ext cx="18288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700" u="sng"/>
              <a:t>Data poměrová</a:t>
            </a:r>
          </a:p>
          <a:p>
            <a:pPr eaLnBrk="1" hangingPunct="1">
              <a:spcBef>
                <a:spcPct val="50000"/>
              </a:spcBef>
            </a:pPr>
            <a:endParaRPr lang="cs-CZ" altLang="cs-CZ" sz="1700" u="sng"/>
          </a:p>
          <a:p>
            <a:pPr eaLnBrk="1" hangingPunct="1">
              <a:spcBef>
                <a:spcPct val="50000"/>
              </a:spcBef>
            </a:pPr>
            <a:endParaRPr lang="cs-CZ" altLang="cs-CZ" sz="1700" u="sng"/>
          </a:p>
          <a:p>
            <a:pPr eaLnBrk="1" hangingPunct="1">
              <a:spcBef>
                <a:spcPct val="50000"/>
              </a:spcBef>
            </a:pPr>
            <a:r>
              <a:rPr lang="cs-CZ" altLang="cs-CZ" sz="1700" u="sng"/>
              <a:t>Data intervalová</a:t>
            </a:r>
          </a:p>
          <a:p>
            <a:pPr eaLnBrk="1" hangingPunct="1">
              <a:spcBef>
                <a:spcPct val="50000"/>
              </a:spcBef>
            </a:pPr>
            <a:endParaRPr lang="cs-CZ" altLang="cs-CZ" sz="1700" u="sng"/>
          </a:p>
          <a:p>
            <a:pPr eaLnBrk="1" hangingPunct="1">
              <a:spcBef>
                <a:spcPct val="50000"/>
              </a:spcBef>
            </a:pPr>
            <a:endParaRPr lang="cs-CZ" altLang="cs-CZ" sz="1700" u="sng"/>
          </a:p>
          <a:p>
            <a:pPr eaLnBrk="1" hangingPunct="1">
              <a:spcBef>
                <a:spcPct val="50000"/>
              </a:spcBef>
            </a:pPr>
            <a:r>
              <a:rPr lang="cs-CZ" altLang="cs-CZ" sz="1700" u="sng"/>
              <a:t>Data ordinální</a:t>
            </a:r>
          </a:p>
          <a:p>
            <a:pPr eaLnBrk="1" hangingPunct="1">
              <a:spcBef>
                <a:spcPct val="50000"/>
              </a:spcBef>
            </a:pPr>
            <a:endParaRPr lang="cs-CZ" altLang="cs-CZ" sz="1700" u="sng"/>
          </a:p>
          <a:p>
            <a:pPr eaLnBrk="1" hangingPunct="1">
              <a:spcBef>
                <a:spcPct val="50000"/>
              </a:spcBef>
            </a:pPr>
            <a:endParaRPr lang="cs-CZ" altLang="cs-CZ" sz="1700" u="sng"/>
          </a:p>
          <a:p>
            <a:pPr eaLnBrk="1" hangingPunct="1">
              <a:spcBef>
                <a:spcPct val="50000"/>
              </a:spcBef>
            </a:pPr>
            <a:r>
              <a:rPr lang="cs-CZ" altLang="cs-CZ" sz="1700" u="sng"/>
              <a:t>Data nominální</a:t>
            </a:r>
          </a:p>
        </p:txBody>
      </p:sp>
      <p:sp>
        <p:nvSpPr>
          <p:cNvPr id="58382" name="AutoShape 13"/>
          <p:cNvSpPr>
            <a:spLocks noChangeArrowheads="1"/>
          </p:cNvSpPr>
          <p:nvPr/>
        </p:nvSpPr>
        <p:spPr bwMode="auto">
          <a:xfrm rot="16200000" flipV="1">
            <a:off x="2209800" y="2046287"/>
            <a:ext cx="685800" cy="8382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0 w 21600"/>
              <a:gd name="T13" fmla="*/ 5686 h 21600"/>
              <a:gd name="T14" fmla="*/ 14150 w 21600"/>
              <a:gd name="T15" fmla="*/ 15914 h 21600"/>
            </a:gdLst>
            <a:ahLst/>
            <a:cxnLst>
              <a:cxn ang="T8">
                <a:pos x="T0" y="T1"/>
              </a:cxn>
              <a:cxn ang="T9">
                <a:pos x="T2" y="T3"/>
              </a:cxn>
              <a:cxn ang="T10">
                <a:pos x="T4" y="T5"/>
              </a:cxn>
              <a:cxn ang="T11">
                <a:pos x="T6" y="T7"/>
              </a:cxn>
            </a:cxnLst>
            <a:rect l="T12" t="T13" r="T14" b="T15"/>
            <a:pathLst>
              <a:path w="21600" h="21600">
                <a:moveTo>
                  <a:pt x="5906" y="0"/>
                </a:moveTo>
                <a:lnTo>
                  <a:pt x="5906" y="5686"/>
                </a:lnTo>
                <a:lnTo>
                  <a:pt x="3375" y="5686"/>
                </a:lnTo>
                <a:lnTo>
                  <a:pt x="3375" y="15914"/>
                </a:lnTo>
                <a:lnTo>
                  <a:pt x="5906" y="15914"/>
                </a:lnTo>
                <a:lnTo>
                  <a:pt x="5906" y="21600"/>
                </a:lnTo>
                <a:lnTo>
                  <a:pt x="21600" y="10800"/>
                </a:lnTo>
                <a:close/>
              </a:path>
              <a:path w="21600" h="21600">
                <a:moveTo>
                  <a:pt x="1350" y="5686"/>
                </a:moveTo>
                <a:lnTo>
                  <a:pt x="1350" y="15914"/>
                </a:lnTo>
                <a:lnTo>
                  <a:pt x="2700" y="15914"/>
                </a:lnTo>
                <a:lnTo>
                  <a:pt x="2700" y="5686"/>
                </a:lnTo>
                <a:close/>
              </a:path>
              <a:path w="21600" h="21600">
                <a:moveTo>
                  <a:pt x="0" y="5686"/>
                </a:moveTo>
                <a:lnTo>
                  <a:pt x="0" y="15914"/>
                </a:lnTo>
                <a:lnTo>
                  <a:pt x="675" y="15914"/>
                </a:lnTo>
                <a:lnTo>
                  <a:pt x="675" y="5686"/>
                </a:lnTo>
                <a:close/>
              </a:path>
            </a:pathLst>
          </a:cu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58383" name="AutoShape 14"/>
          <p:cNvSpPr>
            <a:spLocks noChangeArrowheads="1"/>
          </p:cNvSpPr>
          <p:nvPr/>
        </p:nvSpPr>
        <p:spPr bwMode="auto">
          <a:xfrm rot="16200000" flipV="1">
            <a:off x="2209800" y="3265487"/>
            <a:ext cx="685800" cy="8382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0 w 21600"/>
              <a:gd name="T13" fmla="*/ 5686 h 21600"/>
              <a:gd name="T14" fmla="*/ 14150 w 21600"/>
              <a:gd name="T15" fmla="*/ 15914 h 21600"/>
            </a:gdLst>
            <a:ahLst/>
            <a:cxnLst>
              <a:cxn ang="T8">
                <a:pos x="T0" y="T1"/>
              </a:cxn>
              <a:cxn ang="T9">
                <a:pos x="T2" y="T3"/>
              </a:cxn>
              <a:cxn ang="T10">
                <a:pos x="T4" y="T5"/>
              </a:cxn>
              <a:cxn ang="T11">
                <a:pos x="T6" y="T7"/>
              </a:cxn>
            </a:cxnLst>
            <a:rect l="T12" t="T13" r="T14" b="T15"/>
            <a:pathLst>
              <a:path w="21600" h="21600">
                <a:moveTo>
                  <a:pt x="5906" y="0"/>
                </a:moveTo>
                <a:lnTo>
                  <a:pt x="5906" y="5686"/>
                </a:lnTo>
                <a:lnTo>
                  <a:pt x="3375" y="5686"/>
                </a:lnTo>
                <a:lnTo>
                  <a:pt x="3375" y="15914"/>
                </a:lnTo>
                <a:lnTo>
                  <a:pt x="5906" y="15914"/>
                </a:lnTo>
                <a:lnTo>
                  <a:pt x="5906" y="21600"/>
                </a:lnTo>
                <a:lnTo>
                  <a:pt x="21600" y="10800"/>
                </a:lnTo>
                <a:close/>
              </a:path>
              <a:path w="21600" h="21600">
                <a:moveTo>
                  <a:pt x="1350" y="5686"/>
                </a:moveTo>
                <a:lnTo>
                  <a:pt x="1350" y="15914"/>
                </a:lnTo>
                <a:lnTo>
                  <a:pt x="2700" y="15914"/>
                </a:lnTo>
                <a:lnTo>
                  <a:pt x="2700" y="5686"/>
                </a:lnTo>
                <a:close/>
              </a:path>
              <a:path w="21600" h="21600">
                <a:moveTo>
                  <a:pt x="0" y="5686"/>
                </a:moveTo>
                <a:lnTo>
                  <a:pt x="0" y="15914"/>
                </a:lnTo>
                <a:lnTo>
                  <a:pt x="675" y="15914"/>
                </a:lnTo>
                <a:lnTo>
                  <a:pt x="675" y="5686"/>
                </a:lnTo>
                <a:close/>
              </a:path>
            </a:pathLst>
          </a:cu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58384" name="AutoShape 15"/>
          <p:cNvSpPr>
            <a:spLocks noChangeArrowheads="1"/>
          </p:cNvSpPr>
          <p:nvPr/>
        </p:nvSpPr>
        <p:spPr bwMode="auto">
          <a:xfrm rot="16200000" flipV="1">
            <a:off x="2209800" y="4408487"/>
            <a:ext cx="685800" cy="8382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0 w 21600"/>
              <a:gd name="T13" fmla="*/ 5686 h 21600"/>
              <a:gd name="T14" fmla="*/ 14150 w 21600"/>
              <a:gd name="T15" fmla="*/ 15914 h 21600"/>
            </a:gdLst>
            <a:ahLst/>
            <a:cxnLst>
              <a:cxn ang="T8">
                <a:pos x="T0" y="T1"/>
              </a:cxn>
              <a:cxn ang="T9">
                <a:pos x="T2" y="T3"/>
              </a:cxn>
              <a:cxn ang="T10">
                <a:pos x="T4" y="T5"/>
              </a:cxn>
              <a:cxn ang="T11">
                <a:pos x="T6" y="T7"/>
              </a:cxn>
            </a:cxnLst>
            <a:rect l="T12" t="T13" r="T14" b="T15"/>
            <a:pathLst>
              <a:path w="21600" h="21600">
                <a:moveTo>
                  <a:pt x="5906" y="0"/>
                </a:moveTo>
                <a:lnTo>
                  <a:pt x="5906" y="5686"/>
                </a:lnTo>
                <a:lnTo>
                  <a:pt x="3375" y="5686"/>
                </a:lnTo>
                <a:lnTo>
                  <a:pt x="3375" y="15914"/>
                </a:lnTo>
                <a:lnTo>
                  <a:pt x="5906" y="15914"/>
                </a:lnTo>
                <a:lnTo>
                  <a:pt x="5906" y="21600"/>
                </a:lnTo>
                <a:lnTo>
                  <a:pt x="21600" y="10800"/>
                </a:lnTo>
                <a:close/>
              </a:path>
              <a:path w="21600" h="21600">
                <a:moveTo>
                  <a:pt x="1350" y="5686"/>
                </a:moveTo>
                <a:lnTo>
                  <a:pt x="1350" y="15914"/>
                </a:lnTo>
                <a:lnTo>
                  <a:pt x="2700" y="15914"/>
                </a:lnTo>
                <a:lnTo>
                  <a:pt x="2700" y="5686"/>
                </a:lnTo>
                <a:close/>
              </a:path>
              <a:path w="21600" h="21600">
                <a:moveTo>
                  <a:pt x="0" y="5686"/>
                </a:moveTo>
                <a:lnTo>
                  <a:pt x="0" y="15914"/>
                </a:lnTo>
                <a:lnTo>
                  <a:pt x="675" y="15914"/>
                </a:lnTo>
                <a:lnTo>
                  <a:pt x="675" y="5686"/>
                </a:lnTo>
                <a:close/>
              </a:path>
            </a:pathLst>
          </a:cu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23920" name="AutoShape 16"/>
          <p:cNvSpPr>
            <a:spLocks noChangeArrowheads="1"/>
          </p:cNvSpPr>
          <p:nvPr/>
        </p:nvSpPr>
        <p:spPr bwMode="auto">
          <a:xfrm>
            <a:off x="5727700" y="2159000"/>
            <a:ext cx="1435100" cy="782638"/>
          </a:xfrm>
          <a:prstGeom prst="roundRect">
            <a:avLst>
              <a:gd name="adj" fmla="val 16667"/>
            </a:avLst>
          </a:prstGeom>
          <a:solidFill>
            <a:srgbClr val="CC6600"/>
          </a:solidFill>
          <a:ln w="9525">
            <a:noFill/>
            <a:round/>
            <a:headEnd/>
            <a:tailEnd/>
          </a:ln>
          <a:effectLst>
            <a:outerShdw dist="35921" dir="2700000" algn="ctr" rotWithShape="0">
              <a:schemeClr val="bg2"/>
            </a:outerShdw>
          </a:effectLst>
        </p:spPr>
        <p:txBody>
          <a:bodyPr>
            <a:spAutoFit/>
          </a:bodyPr>
          <a:lstStyle/>
          <a:p>
            <a:pPr algn="ctr">
              <a:spcBef>
                <a:spcPct val="50000"/>
              </a:spcBef>
              <a:defRPr/>
            </a:pPr>
            <a:r>
              <a:rPr lang="cs-CZ" sz="2000" b="1" u="none"/>
              <a:t>Spojitá data</a:t>
            </a:r>
          </a:p>
        </p:txBody>
      </p:sp>
      <p:sp>
        <p:nvSpPr>
          <p:cNvPr id="123921" name="AutoShape 17"/>
          <p:cNvSpPr>
            <a:spLocks noChangeArrowheads="1"/>
          </p:cNvSpPr>
          <p:nvPr/>
        </p:nvSpPr>
        <p:spPr bwMode="auto">
          <a:xfrm>
            <a:off x="5727700" y="4478337"/>
            <a:ext cx="1435100" cy="783193"/>
          </a:xfrm>
          <a:prstGeom prst="roundRect">
            <a:avLst>
              <a:gd name="adj" fmla="val 16667"/>
            </a:avLst>
          </a:prstGeom>
          <a:solidFill>
            <a:srgbClr val="FF850B"/>
          </a:solidFill>
          <a:ln w="9525">
            <a:noFill/>
            <a:round/>
            <a:headEnd/>
            <a:tailEnd/>
          </a:ln>
          <a:effectLst>
            <a:outerShdw dist="35921" dir="2700000" algn="ctr" rotWithShape="0">
              <a:schemeClr val="bg2"/>
            </a:outerShdw>
          </a:effectLst>
        </p:spPr>
        <p:txBody>
          <a:bodyPr>
            <a:spAutoFit/>
          </a:bodyPr>
          <a:lstStyle/>
          <a:p>
            <a:pPr algn="ctr">
              <a:spcBef>
                <a:spcPct val="50000"/>
              </a:spcBef>
              <a:defRPr/>
            </a:pPr>
            <a:r>
              <a:rPr lang="cs-CZ" sz="2000" b="1" u="none" dirty="0"/>
              <a:t>Diskrétní data</a:t>
            </a:r>
          </a:p>
        </p:txBody>
      </p:sp>
      <p:sp>
        <p:nvSpPr>
          <p:cNvPr id="58387" name="Text Box 18"/>
          <p:cNvSpPr txBox="1">
            <a:spLocks noChangeArrowheads="1"/>
          </p:cNvSpPr>
          <p:nvPr/>
        </p:nvSpPr>
        <p:spPr bwMode="auto">
          <a:xfrm>
            <a:off x="5572027" y="4101903"/>
            <a:ext cx="18288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500" u="none" dirty="0"/>
              <a:t>Kategoriální otázky</a:t>
            </a:r>
          </a:p>
          <a:p>
            <a:pPr eaLnBrk="1" hangingPunct="1">
              <a:spcBef>
                <a:spcPct val="50000"/>
              </a:spcBef>
            </a:pPr>
            <a:endParaRPr lang="cs-CZ" altLang="cs-CZ" sz="1500" u="none" dirty="0"/>
          </a:p>
          <a:p>
            <a:pPr eaLnBrk="1" hangingPunct="1">
              <a:spcBef>
                <a:spcPct val="50000"/>
              </a:spcBef>
            </a:pPr>
            <a:endParaRPr lang="cs-CZ" altLang="cs-CZ" sz="2200" u="none" dirty="0"/>
          </a:p>
          <a:p>
            <a:pPr eaLnBrk="1" hangingPunct="1">
              <a:spcBef>
                <a:spcPct val="50000"/>
              </a:spcBef>
            </a:pPr>
            <a:r>
              <a:rPr lang="cs-CZ" altLang="cs-CZ" sz="1500" u="none" dirty="0"/>
              <a:t>Otázky „Ano/Ne“</a:t>
            </a:r>
          </a:p>
        </p:txBody>
      </p:sp>
      <p:sp>
        <p:nvSpPr>
          <p:cNvPr id="20" name="Text Box 3"/>
          <p:cNvSpPr txBox="1">
            <a:spLocks noChangeArrowheads="1"/>
          </p:cNvSpPr>
          <p:nvPr/>
        </p:nvSpPr>
        <p:spPr bwMode="auto">
          <a:xfrm>
            <a:off x="0" y="9144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cs-CZ" sz="2400" b="1" u="none" dirty="0">
                <a:solidFill>
                  <a:srgbClr val="00B2AF"/>
                </a:solidFill>
              </a:rPr>
              <a:t>Základní typy dat a jejich využití jako </a:t>
            </a:r>
            <a:r>
              <a:rPr lang="cs-CZ" sz="2400" b="1" u="none" dirty="0" err="1">
                <a:solidFill>
                  <a:srgbClr val="00B2AF"/>
                </a:solidFill>
              </a:rPr>
              <a:t>endpointů</a:t>
            </a:r>
            <a:endParaRPr lang="cs-CZ" sz="2400" b="1" u="none" dirty="0">
              <a:solidFill>
                <a:srgbClr val="00B2AF"/>
              </a:solidFill>
              <a:latin typeface="+mn-lt"/>
            </a:endParaRPr>
          </a:p>
        </p:txBody>
      </p:sp>
    </p:spTree>
    <p:extLst>
      <p:ext uri="{BB962C8B-B14F-4D97-AF65-F5344CB8AC3E}">
        <p14:creationId xmlns:p14="http://schemas.microsoft.com/office/powerpoint/2010/main" val="34965480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datum 2">
            <a:extLst>
              <a:ext uri="{FF2B5EF4-FFF2-40B4-BE49-F238E27FC236}">
                <a16:creationId xmlns:a16="http://schemas.microsoft.com/office/drawing/2014/main" id="{CD9890B2-D731-09CB-1327-5635DD8480AF}"/>
              </a:ext>
            </a:extLst>
          </p:cNvPr>
          <p:cNvSpPr>
            <a:spLocks noGrp="1"/>
          </p:cNvSpPr>
          <p:nvPr>
            <p:ph type="dt" sz="quarter" idx="4294967295"/>
          </p:nvPr>
        </p:nvSpPr>
        <p:spPr bwMode="auto">
          <a:xfrm>
            <a:off x="900113" y="6475413"/>
            <a:ext cx="5184775"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r>
              <a:rPr lang="cs-CZ" altLang="cs-CZ" sz="800">
                <a:solidFill>
                  <a:schemeClr val="tx1"/>
                </a:solidFill>
              </a:rPr>
              <a:t>Praktické aspekty analýzy dat v KHL</a:t>
            </a:r>
          </a:p>
        </p:txBody>
      </p:sp>
      <p:sp>
        <p:nvSpPr>
          <p:cNvPr id="163843" name="Zástupný symbol pro číslo snímku 3">
            <a:extLst>
              <a:ext uri="{FF2B5EF4-FFF2-40B4-BE49-F238E27FC236}">
                <a16:creationId xmlns:a16="http://schemas.microsoft.com/office/drawing/2014/main" id="{A20F5852-508E-F0DE-16BC-965B0C67DEF1}"/>
              </a:ext>
            </a:extLst>
          </p:cNvPr>
          <p:cNvSpPr>
            <a:spLocks noGrp="1"/>
          </p:cNvSpPr>
          <p:nvPr>
            <p:ph type="sldNum" sz="quarter" idx="4294967295"/>
          </p:nvPr>
        </p:nvSpPr>
        <p:spPr bwMode="auto">
          <a:xfrm>
            <a:off x="65532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fld id="{B1593615-6E64-4AF2-9331-80357E806632}" type="slidenum">
              <a:rPr lang="cs-CZ" altLang="cs-CZ" sz="1800">
                <a:solidFill>
                  <a:schemeClr val="tx1"/>
                </a:solidFill>
              </a:rPr>
              <a:pPr eaLnBrk="1" hangingPunct="1">
                <a:spcBef>
                  <a:spcPct val="0"/>
                </a:spcBef>
                <a:buClrTx/>
                <a:buSzTx/>
                <a:buFontTx/>
                <a:buNone/>
              </a:pPr>
              <a:t>31</a:t>
            </a:fld>
            <a:endParaRPr lang="cs-CZ" altLang="cs-CZ" sz="1800">
              <a:solidFill>
                <a:schemeClr val="tx1"/>
              </a:solidFill>
            </a:endParaRPr>
          </a:p>
        </p:txBody>
      </p:sp>
      <p:sp>
        <p:nvSpPr>
          <p:cNvPr id="163844" name="Rectangle 11">
            <a:extLst>
              <a:ext uri="{FF2B5EF4-FFF2-40B4-BE49-F238E27FC236}">
                <a16:creationId xmlns:a16="http://schemas.microsoft.com/office/drawing/2014/main" id="{5077659A-C9FA-25B7-AE1F-012AB3734B57}"/>
              </a:ext>
            </a:extLst>
          </p:cNvPr>
          <p:cNvSpPr>
            <a:spLocks noChangeArrowheads="1"/>
          </p:cNvSpPr>
          <p:nvPr/>
        </p:nvSpPr>
        <p:spPr bwMode="auto">
          <a:xfrm>
            <a:off x="0" y="76200"/>
            <a:ext cx="8991600" cy="533400"/>
          </a:xfrm>
          <a:prstGeom prst="rect">
            <a:avLst/>
          </a:prstGeom>
          <a:solidFill>
            <a:schemeClr val="bg1"/>
          </a:solidFill>
          <a:ln w="9525">
            <a:solidFill>
              <a:schemeClr val="bg1"/>
            </a:solidFill>
            <a:miter lim="800000"/>
            <a:headEnd/>
            <a:tailEnd/>
          </a:ln>
        </p:spPr>
        <p:txBody>
          <a:bodyPr anchor="ct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r>
              <a:rPr lang="cs-CZ" altLang="cs-CZ" sz="1800">
                <a:solidFill>
                  <a:srgbClr val="00B2AF"/>
                </a:solidFill>
              </a:rPr>
              <a:t>Typy statistických analýz v KH</a:t>
            </a:r>
          </a:p>
        </p:txBody>
      </p:sp>
      <p:grpSp>
        <p:nvGrpSpPr>
          <p:cNvPr id="2" name="Group 135">
            <a:extLst>
              <a:ext uri="{FF2B5EF4-FFF2-40B4-BE49-F238E27FC236}">
                <a16:creationId xmlns:a16="http://schemas.microsoft.com/office/drawing/2014/main" id="{4AEB494E-F7D3-0C27-D62B-7214C038B37B}"/>
              </a:ext>
            </a:extLst>
          </p:cNvPr>
          <p:cNvGrpSpPr>
            <a:grpSpLocks/>
          </p:cNvGrpSpPr>
          <p:nvPr/>
        </p:nvGrpSpPr>
        <p:grpSpPr bwMode="auto">
          <a:xfrm>
            <a:off x="152400" y="671513"/>
            <a:ext cx="3886200" cy="5614987"/>
            <a:chOff x="96" y="423"/>
            <a:chExt cx="2448" cy="3537"/>
          </a:xfrm>
        </p:grpSpPr>
        <p:sp>
          <p:nvSpPr>
            <p:cNvPr id="163922" name="Text Box 13">
              <a:extLst>
                <a:ext uri="{FF2B5EF4-FFF2-40B4-BE49-F238E27FC236}">
                  <a16:creationId xmlns:a16="http://schemas.microsoft.com/office/drawing/2014/main" id="{BDA73010-4C4B-DD5D-7D68-E44D92FB8B03}"/>
                </a:ext>
              </a:extLst>
            </p:cNvPr>
            <p:cNvSpPr txBox="1">
              <a:spLocks noChangeArrowheads="1"/>
            </p:cNvSpPr>
            <p:nvPr/>
          </p:nvSpPr>
          <p:spPr bwMode="auto">
            <a:xfrm>
              <a:off x="96" y="423"/>
              <a:ext cx="2448" cy="4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ClrTx/>
                <a:buSzPct val="70000"/>
                <a:buFont typeface="Symbol" panose="05050102010706020507" pitchFamily="18" charset="2"/>
                <a:buNone/>
              </a:pPr>
              <a:r>
                <a:rPr lang="cs-CZ" altLang="cs-CZ" sz="2000" b="1" dirty="0">
                  <a:solidFill>
                    <a:schemeClr val="tx1"/>
                  </a:solidFill>
                </a:rPr>
                <a:t>Deskriptivní statistika </a:t>
              </a:r>
              <a:br>
                <a:rPr lang="cs-CZ" altLang="cs-CZ" sz="2000" b="1" dirty="0">
                  <a:solidFill>
                    <a:schemeClr val="tx1"/>
                  </a:solidFill>
                </a:rPr>
              </a:br>
              <a:r>
                <a:rPr lang="cs-CZ" altLang="cs-CZ" sz="2000" b="1" dirty="0">
                  <a:solidFill>
                    <a:schemeClr val="tx1"/>
                  </a:solidFill>
                </a:rPr>
                <a:t>a intervalové odhady znaků</a:t>
              </a:r>
              <a:endParaRPr lang="cs-CZ" altLang="cs-CZ" sz="2000" dirty="0">
                <a:solidFill>
                  <a:schemeClr val="tx1"/>
                </a:solidFill>
              </a:endParaRPr>
            </a:p>
          </p:txBody>
        </p:sp>
        <p:sp>
          <p:nvSpPr>
            <p:cNvPr id="163923" name="Text Box 15">
              <a:extLst>
                <a:ext uri="{FF2B5EF4-FFF2-40B4-BE49-F238E27FC236}">
                  <a16:creationId xmlns:a16="http://schemas.microsoft.com/office/drawing/2014/main" id="{1EDE08B6-4B76-B5B7-879E-1EFEE66DB34F}"/>
                </a:ext>
              </a:extLst>
            </p:cNvPr>
            <p:cNvSpPr txBox="1">
              <a:spLocks noChangeArrowheads="1"/>
            </p:cNvSpPr>
            <p:nvPr/>
          </p:nvSpPr>
          <p:spPr bwMode="auto">
            <a:xfrm>
              <a:off x="660" y="3762"/>
              <a:ext cx="864" cy="19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a:solidFill>
                    <a:schemeClr val="tx1"/>
                  </a:solidFill>
                </a:rPr>
                <a:t>VÝSLEDKY</a:t>
              </a:r>
            </a:p>
          </p:txBody>
        </p:sp>
        <p:sp>
          <p:nvSpPr>
            <p:cNvPr id="163924" name="AutoShape 16">
              <a:extLst>
                <a:ext uri="{FF2B5EF4-FFF2-40B4-BE49-F238E27FC236}">
                  <a16:creationId xmlns:a16="http://schemas.microsoft.com/office/drawing/2014/main" id="{EB387AF7-4ACD-D779-9AE4-99EDFC7E1F53}"/>
                </a:ext>
              </a:extLst>
            </p:cNvPr>
            <p:cNvSpPr>
              <a:spLocks noChangeArrowheads="1"/>
            </p:cNvSpPr>
            <p:nvPr/>
          </p:nvSpPr>
          <p:spPr bwMode="auto">
            <a:xfrm rot="5400000">
              <a:off x="912" y="2316"/>
              <a:ext cx="288" cy="1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4757 h 21600"/>
                <a:gd name="T14" fmla="*/ 16800 w 21600"/>
                <a:gd name="T15" fmla="*/ 16843 h 21600"/>
              </a:gdLst>
              <a:ahLst/>
              <a:cxnLst>
                <a:cxn ang="T8">
                  <a:pos x="T0" y="T1"/>
                </a:cxn>
                <a:cxn ang="T9">
                  <a:pos x="T2" y="T3"/>
                </a:cxn>
                <a:cxn ang="T10">
                  <a:pos x="T4" y="T5"/>
                </a:cxn>
                <a:cxn ang="T11">
                  <a:pos x="T6" y="T7"/>
                </a:cxn>
              </a:cxnLst>
              <a:rect l="T12" t="T13" r="T14" b="T15"/>
              <a:pathLst>
                <a:path w="21600" h="21600">
                  <a:moveTo>
                    <a:pt x="13009" y="0"/>
                  </a:moveTo>
                  <a:lnTo>
                    <a:pt x="13009" y="4800"/>
                  </a:lnTo>
                  <a:lnTo>
                    <a:pt x="3375" y="4800"/>
                  </a:lnTo>
                  <a:lnTo>
                    <a:pt x="3375" y="16800"/>
                  </a:lnTo>
                  <a:lnTo>
                    <a:pt x="13009" y="16800"/>
                  </a:lnTo>
                  <a:lnTo>
                    <a:pt x="13009" y="21600"/>
                  </a:lnTo>
                  <a:lnTo>
                    <a:pt x="21600" y="10800"/>
                  </a:lnTo>
                  <a:lnTo>
                    <a:pt x="13009" y="0"/>
                  </a:lnTo>
                  <a:close/>
                </a:path>
                <a:path w="21600" h="21600">
                  <a:moveTo>
                    <a:pt x="1350" y="4800"/>
                  </a:moveTo>
                  <a:lnTo>
                    <a:pt x="1350" y="16800"/>
                  </a:lnTo>
                  <a:lnTo>
                    <a:pt x="2700" y="16800"/>
                  </a:lnTo>
                  <a:lnTo>
                    <a:pt x="2700" y="4800"/>
                  </a:lnTo>
                  <a:lnTo>
                    <a:pt x="1350" y="4800"/>
                  </a:lnTo>
                  <a:close/>
                </a:path>
                <a:path w="21600" h="21600">
                  <a:moveTo>
                    <a:pt x="0" y="4800"/>
                  </a:moveTo>
                  <a:lnTo>
                    <a:pt x="0" y="16800"/>
                  </a:lnTo>
                  <a:lnTo>
                    <a:pt x="675" y="16800"/>
                  </a:lnTo>
                  <a:lnTo>
                    <a:pt x="675" y="4800"/>
                  </a:lnTo>
                  <a:lnTo>
                    <a:pt x="0" y="48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925" name="AutoShape 17">
              <a:extLst>
                <a:ext uri="{FF2B5EF4-FFF2-40B4-BE49-F238E27FC236}">
                  <a16:creationId xmlns:a16="http://schemas.microsoft.com/office/drawing/2014/main" id="{714462F1-FE19-97A2-4B08-C43BEB55E0F9}"/>
                </a:ext>
              </a:extLst>
            </p:cNvPr>
            <p:cNvSpPr>
              <a:spLocks noChangeArrowheads="1"/>
            </p:cNvSpPr>
            <p:nvPr/>
          </p:nvSpPr>
          <p:spPr bwMode="auto">
            <a:xfrm rot="5400000">
              <a:off x="864" y="2868"/>
              <a:ext cx="360"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0 w 21600"/>
                <a:gd name="T13" fmla="*/ 5700 h 21600"/>
                <a:gd name="T14" fmla="*/ 16920 w 21600"/>
                <a:gd name="T15" fmla="*/ 15900 h 21600"/>
              </a:gdLst>
              <a:ahLst/>
              <a:cxnLst>
                <a:cxn ang="T8">
                  <a:pos x="T0" y="T1"/>
                </a:cxn>
                <a:cxn ang="T9">
                  <a:pos x="T2" y="T3"/>
                </a:cxn>
                <a:cxn ang="T10">
                  <a:pos x="T4" y="T5"/>
                </a:cxn>
                <a:cxn ang="T11">
                  <a:pos x="T6" y="T7"/>
                </a:cxn>
              </a:cxnLst>
              <a:rect l="T12" t="T13" r="T14" b="T15"/>
              <a:pathLst>
                <a:path w="21600" h="21600">
                  <a:moveTo>
                    <a:pt x="11639" y="0"/>
                  </a:moveTo>
                  <a:lnTo>
                    <a:pt x="11639" y="5700"/>
                  </a:lnTo>
                  <a:lnTo>
                    <a:pt x="3375" y="5700"/>
                  </a:lnTo>
                  <a:lnTo>
                    <a:pt x="3375" y="15900"/>
                  </a:lnTo>
                  <a:lnTo>
                    <a:pt x="11639" y="15900"/>
                  </a:lnTo>
                  <a:lnTo>
                    <a:pt x="11639" y="21600"/>
                  </a:lnTo>
                  <a:lnTo>
                    <a:pt x="21600" y="10800"/>
                  </a:lnTo>
                  <a:lnTo>
                    <a:pt x="11639" y="0"/>
                  </a:lnTo>
                  <a:close/>
                </a:path>
                <a:path w="21600" h="21600">
                  <a:moveTo>
                    <a:pt x="1350" y="5700"/>
                  </a:moveTo>
                  <a:lnTo>
                    <a:pt x="1350" y="15900"/>
                  </a:lnTo>
                  <a:lnTo>
                    <a:pt x="2700" y="15900"/>
                  </a:lnTo>
                  <a:lnTo>
                    <a:pt x="2700" y="5700"/>
                  </a:lnTo>
                  <a:lnTo>
                    <a:pt x="1350" y="5700"/>
                  </a:lnTo>
                  <a:close/>
                </a:path>
                <a:path w="21600" h="21600">
                  <a:moveTo>
                    <a:pt x="0" y="5700"/>
                  </a:moveTo>
                  <a:lnTo>
                    <a:pt x="0" y="15900"/>
                  </a:lnTo>
                  <a:lnTo>
                    <a:pt x="675" y="15900"/>
                  </a:lnTo>
                  <a:lnTo>
                    <a:pt x="675" y="5700"/>
                  </a:lnTo>
                  <a:lnTo>
                    <a:pt x="0" y="57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926" name="AutoShape 18">
              <a:extLst>
                <a:ext uri="{FF2B5EF4-FFF2-40B4-BE49-F238E27FC236}">
                  <a16:creationId xmlns:a16="http://schemas.microsoft.com/office/drawing/2014/main" id="{A006DD0E-C165-8E46-926C-445CFD46B80A}"/>
                </a:ext>
              </a:extLst>
            </p:cNvPr>
            <p:cNvSpPr>
              <a:spLocks noChangeArrowheads="1"/>
            </p:cNvSpPr>
            <p:nvPr/>
          </p:nvSpPr>
          <p:spPr bwMode="auto">
            <a:xfrm rot="5400000">
              <a:off x="948" y="3624"/>
              <a:ext cx="192"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700 h 21600"/>
                <a:gd name="T14" fmla="*/ 17438 w 21600"/>
                <a:gd name="T15" fmla="*/ 15900 h 21600"/>
              </a:gdLst>
              <a:ahLst/>
              <a:cxnLst>
                <a:cxn ang="T8">
                  <a:pos x="T0" y="T1"/>
                </a:cxn>
                <a:cxn ang="T9">
                  <a:pos x="T2" y="T3"/>
                </a:cxn>
                <a:cxn ang="T10">
                  <a:pos x="T4" y="T5"/>
                </a:cxn>
                <a:cxn ang="T11">
                  <a:pos x="T6" y="T7"/>
                </a:cxn>
              </a:cxnLst>
              <a:rect l="T12" t="T13" r="T14" b="T15"/>
              <a:pathLst>
                <a:path w="21600" h="21600">
                  <a:moveTo>
                    <a:pt x="12869" y="0"/>
                  </a:moveTo>
                  <a:lnTo>
                    <a:pt x="12869" y="5700"/>
                  </a:lnTo>
                  <a:lnTo>
                    <a:pt x="3375" y="5700"/>
                  </a:lnTo>
                  <a:lnTo>
                    <a:pt x="3375" y="15900"/>
                  </a:lnTo>
                  <a:lnTo>
                    <a:pt x="12869" y="15900"/>
                  </a:lnTo>
                  <a:lnTo>
                    <a:pt x="12869" y="21600"/>
                  </a:lnTo>
                  <a:lnTo>
                    <a:pt x="21600" y="10800"/>
                  </a:lnTo>
                  <a:lnTo>
                    <a:pt x="12869" y="0"/>
                  </a:lnTo>
                  <a:close/>
                </a:path>
                <a:path w="21600" h="21600">
                  <a:moveTo>
                    <a:pt x="1350" y="5700"/>
                  </a:moveTo>
                  <a:lnTo>
                    <a:pt x="1350" y="15900"/>
                  </a:lnTo>
                  <a:lnTo>
                    <a:pt x="2700" y="15900"/>
                  </a:lnTo>
                  <a:lnTo>
                    <a:pt x="2700" y="5700"/>
                  </a:lnTo>
                  <a:lnTo>
                    <a:pt x="1350" y="5700"/>
                  </a:lnTo>
                  <a:close/>
                </a:path>
                <a:path w="21600" h="21600">
                  <a:moveTo>
                    <a:pt x="0" y="5700"/>
                  </a:moveTo>
                  <a:lnTo>
                    <a:pt x="0" y="15900"/>
                  </a:lnTo>
                  <a:lnTo>
                    <a:pt x="675" y="15900"/>
                  </a:lnTo>
                  <a:lnTo>
                    <a:pt x="675" y="5700"/>
                  </a:lnTo>
                  <a:lnTo>
                    <a:pt x="0" y="57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927" name="Text Box 19">
              <a:extLst>
                <a:ext uri="{FF2B5EF4-FFF2-40B4-BE49-F238E27FC236}">
                  <a16:creationId xmlns:a16="http://schemas.microsoft.com/office/drawing/2014/main" id="{C7213FB0-D1BE-AAE1-FFC3-B6776071B0D2}"/>
                </a:ext>
              </a:extLst>
            </p:cNvPr>
            <p:cNvSpPr txBox="1">
              <a:spLocks noChangeArrowheads="1"/>
            </p:cNvSpPr>
            <p:nvPr/>
          </p:nvSpPr>
          <p:spPr bwMode="auto">
            <a:xfrm>
              <a:off x="324" y="1894"/>
              <a:ext cx="1392" cy="1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300">
                  <a:solidFill>
                    <a:schemeClr val="tx1"/>
                  </a:solidFill>
                </a:rPr>
                <a:t>výběr dle optimálního plánu</a:t>
              </a:r>
            </a:p>
          </p:txBody>
        </p:sp>
        <p:sp>
          <p:nvSpPr>
            <p:cNvPr id="163928" name="Text Box 20">
              <a:extLst>
                <a:ext uri="{FF2B5EF4-FFF2-40B4-BE49-F238E27FC236}">
                  <a16:creationId xmlns:a16="http://schemas.microsoft.com/office/drawing/2014/main" id="{E63D63F0-67E5-E2FE-6937-5EDBF1F88D45}"/>
                </a:ext>
              </a:extLst>
            </p:cNvPr>
            <p:cNvSpPr txBox="1">
              <a:spLocks noChangeArrowheads="1"/>
            </p:cNvSpPr>
            <p:nvPr/>
          </p:nvSpPr>
          <p:spPr bwMode="auto">
            <a:xfrm>
              <a:off x="228" y="3292"/>
              <a:ext cx="1920" cy="3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300">
                  <a:solidFill>
                    <a:schemeClr val="tx1"/>
                  </a:solidFill>
                </a:rPr>
                <a:t>variabilita hodnot</a:t>
              </a:r>
              <a:br>
                <a:rPr lang="cs-CZ" altLang="cs-CZ" sz="1300">
                  <a:solidFill>
                    <a:schemeClr val="tx1"/>
                  </a:solidFill>
                </a:rPr>
              </a:br>
              <a:r>
                <a:rPr lang="cs-CZ" altLang="cs-CZ" sz="1300">
                  <a:solidFill>
                    <a:schemeClr val="tx1"/>
                  </a:solidFill>
                </a:rPr>
                <a:t>ve výběrovém souboru</a:t>
              </a:r>
            </a:p>
          </p:txBody>
        </p:sp>
        <p:sp>
          <p:nvSpPr>
            <p:cNvPr id="163929" name="Oval 21">
              <a:extLst>
                <a:ext uri="{FF2B5EF4-FFF2-40B4-BE49-F238E27FC236}">
                  <a16:creationId xmlns:a16="http://schemas.microsoft.com/office/drawing/2014/main" id="{39FFA627-52E8-8A8B-A74D-743E3EE4170D}"/>
                </a:ext>
              </a:extLst>
            </p:cNvPr>
            <p:cNvSpPr>
              <a:spLocks noChangeArrowheads="1"/>
            </p:cNvSpPr>
            <p:nvPr/>
          </p:nvSpPr>
          <p:spPr bwMode="auto">
            <a:xfrm>
              <a:off x="516" y="1056"/>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0" name="Oval 22">
              <a:extLst>
                <a:ext uri="{FF2B5EF4-FFF2-40B4-BE49-F238E27FC236}">
                  <a16:creationId xmlns:a16="http://schemas.microsoft.com/office/drawing/2014/main" id="{03FC5187-5530-D004-CBEA-FAEFC49C5347}"/>
                </a:ext>
              </a:extLst>
            </p:cNvPr>
            <p:cNvSpPr>
              <a:spLocks noChangeArrowheads="1"/>
            </p:cNvSpPr>
            <p:nvPr/>
          </p:nvSpPr>
          <p:spPr bwMode="auto">
            <a:xfrm>
              <a:off x="804" y="960"/>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1" name="Oval 23">
              <a:extLst>
                <a:ext uri="{FF2B5EF4-FFF2-40B4-BE49-F238E27FC236}">
                  <a16:creationId xmlns:a16="http://schemas.microsoft.com/office/drawing/2014/main" id="{9B6C3DDA-5EBA-DC82-044C-009E0A9FC21C}"/>
                </a:ext>
              </a:extLst>
            </p:cNvPr>
            <p:cNvSpPr>
              <a:spLocks noChangeArrowheads="1"/>
            </p:cNvSpPr>
            <p:nvPr/>
          </p:nvSpPr>
          <p:spPr bwMode="auto">
            <a:xfrm>
              <a:off x="996" y="1008"/>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2" name="Oval 24">
              <a:extLst>
                <a:ext uri="{FF2B5EF4-FFF2-40B4-BE49-F238E27FC236}">
                  <a16:creationId xmlns:a16="http://schemas.microsoft.com/office/drawing/2014/main" id="{20726A95-D6E0-68FF-DF44-1681ADF2E83C}"/>
                </a:ext>
              </a:extLst>
            </p:cNvPr>
            <p:cNvSpPr>
              <a:spLocks noChangeArrowheads="1"/>
            </p:cNvSpPr>
            <p:nvPr/>
          </p:nvSpPr>
          <p:spPr bwMode="auto">
            <a:xfrm>
              <a:off x="1284" y="1080"/>
              <a:ext cx="72" cy="7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3" name="Oval 25">
              <a:extLst>
                <a:ext uri="{FF2B5EF4-FFF2-40B4-BE49-F238E27FC236}">
                  <a16:creationId xmlns:a16="http://schemas.microsoft.com/office/drawing/2014/main" id="{A67D37D7-602C-06C4-2B25-50BC2617B3C6}"/>
                </a:ext>
              </a:extLst>
            </p:cNvPr>
            <p:cNvSpPr>
              <a:spLocks noChangeArrowheads="1"/>
            </p:cNvSpPr>
            <p:nvPr/>
          </p:nvSpPr>
          <p:spPr bwMode="auto">
            <a:xfrm>
              <a:off x="756" y="115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4" name="Oval 26">
              <a:extLst>
                <a:ext uri="{FF2B5EF4-FFF2-40B4-BE49-F238E27FC236}">
                  <a16:creationId xmlns:a16="http://schemas.microsoft.com/office/drawing/2014/main" id="{6EFCA40C-F31C-5A83-3819-65E73B52C294}"/>
                </a:ext>
              </a:extLst>
            </p:cNvPr>
            <p:cNvSpPr>
              <a:spLocks noChangeArrowheads="1"/>
            </p:cNvSpPr>
            <p:nvPr/>
          </p:nvSpPr>
          <p:spPr bwMode="auto">
            <a:xfrm>
              <a:off x="1236" y="1248"/>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5" name="Oval 27">
              <a:extLst>
                <a:ext uri="{FF2B5EF4-FFF2-40B4-BE49-F238E27FC236}">
                  <a16:creationId xmlns:a16="http://schemas.microsoft.com/office/drawing/2014/main" id="{22753D3F-203D-AC9A-E6BC-E57841B4D134}"/>
                </a:ext>
              </a:extLst>
            </p:cNvPr>
            <p:cNvSpPr>
              <a:spLocks noChangeArrowheads="1"/>
            </p:cNvSpPr>
            <p:nvPr/>
          </p:nvSpPr>
          <p:spPr bwMode="auto">
            <a:xfrm>
              <a:off x="948" y="115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6" name="Oval 28">
              <a:extLst>
                <a:ext uri="{FF2B5EF4-FFF2-40B4-BE49-F238E27FC236}">
                  <a16:creationId xmlns:a16="http://schemas.microsoft.com/office/drawing/2014/main" id="{50468B20-6F28-1045-3176-915966D1E094}"/>
                </a:ext>
              </a:extLst>
            </p:cNvPr>
            <p:cNvSpPr>
              <a:spLocks noChangeArrowheads="1"/>
            </p:cNvSpPr>
            <p:nvPr/>
          </p:nvSpPr>
          <p:spPr bwMode="auto">
            <a:xfrm>
              <a:off x="708" y="1314"/>
              <a:ext cx="78" cy="78"/>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7" name="Oval 29">
              <a:extLst>
                <a:ext uri="{FF2B5EF4-FFF2-40B4-BE49-F238E27FC236}">
                  <a16:creationId xmlns:a16="http://schemas.microsoft.com/office/drawing/2014/main" id="{D678CBB0-0D91-6975-A3F7-A9CA905BDD9A}"/>
                </a:ext>
              </a:extLst>
            </p:cNvPr>
            <p:cNvSpPr>
              <a:spLocks noChangeArrowheads="1"/>
            </p:cNvSpPr>
            <p:nvPr/>
          </p:nvSpPr>
          <p:spPr bwMode="auto">
            <a:xfrm>
              <a:off x="900" y="134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8" name="Oval 30">
              <a:extLst>
                <a:ext uri="{FF2B5EF4-FFF2-40B4-BE49-F238E27FC236}">
                  <a16:creationId xmlns:a16="http://schemas.microsoft.com/office/drawing/2014/main" id="{C2FFD25F-B584-CD09-99D0-7007D8E22073}"/>
                </a:ext>
              </a:extLst>
            </p:cNvPr>
            <p:cNvSpPr>
              <a:spLocks noChangeArrowheads="1"/>
            </p:cNvSpPr>
            <p:nvPr/>
          </p:nvSpPr>
          <p:spPr bwMode="auto">
            <a:xfrm>
              <a:off x="1428" y="115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39" name="Oval 31">
              <a:extLst>
                <a:ext uri="{FF2B5EF4-FFF2-40B4-BE49-F238E27FC236}">
                  <a16:creationId xmlns:a16="http://schemas.microsoft.com/office/drawing/2014/main" id="{EC7FE126-9765-FBF3-5292-BCE90E2238EF}"/>
                </a:ext>
              </a:extLst>
            </p:cNvPr>
            <p:cNvSpPr>
              <a:spLocks noChangeArrowheads="1"/>
            </p:cNvSpPr>
            <p:nvPr/>
          </p:nvSpPr>
          <p:spPr bwMode="auto">
            <a:xfrm>
              <a:off x="1140" y="139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0" name="Oval 32">
              <a:extLst>
                <a:ext uri="{FF2B5EF4-FFF2-40B4-BE49-F238E27FC236}">
                  <a16:creationId xmlns:a16="http://schemas.microsoft.com/office/drawing/2014/main" id="{EC70DC88-73FF-C2B1-5EA8-04670D41B8B2}"/>
                </a:ext>
              </a:extLst>
            </p:cNvPr>
            <p:cNvSpPr>
              <a:spLocks noChangeArrowheads="1"/>
            </p:cNvSpPr>
            <p:nvPr/>
          </p:nvSpPr>
          <p:spPr bwMode="auto">
            <a:xfrm>
              <a:off x="612" y="91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1" name="Oval 33">
              <a:extLst>
                <a:ext uri="{FF2B5EF4-FFF2-40B4-BE49-F238E27FC236}">
                  <a16:creationId xmlns:a16="http://schemas.microsoft.com/office/drawing/2014/main" id="{5852E794-871E-F01B-EDCB-DFCDD1F51467}"/>
                </a:ext>
              </a:extLst>
            </p:cNvPr>
            <p:cNvSpPr>
              <a:spLocks noChangeArrowheads="1"/>
            </p:cNvSpPr>
            <p:nvPr/>
          </p:nvSpPr>
          <p:spPr bwMode="auto">
            <a:xfrm>
              <a:off x="1044" y="1200"/>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2" name="Oval 34">
              <a:extLst>
                <a:ext uri="{FF2B5EF4-FFF2-40B4-BE49-F238E27FC236}">
                  <a16:creationId xmlns:a16="http://schemas.microsoft.com/office/drawing/2014/main" id="{90D17C20-EECF-0CEC-9E7F-E59F2F8D26CD}"/>
                </a:ext>
              </a:extLst>
            </p:cNvPr>
            <p:cNvSpPr>
              <a:spLocks noChangeArrowheads="1"/>
            </p:cNvSpPr>
            <p:nvPr/>
          </p:nvSpPr>
          <p:spPr bwMode="auto">
            <a:xfrm>
              <a:off x="1428" y="912"/>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3" name="Oval 35">
              <a:extLst>
                <a:ext uri="{FF2B5EF4-FFF2-40B4-BE49-F238E27FC236}">
                  <a16:creationId xmlns:a16="http://schemas.microsoft.com/office/drawing/2014/main" id="{1CC2C730-506D-20B0-932E-8C9D437AF955}"/>
                </a:ext>
              </a:extLst>
            </p:cNvPr>
            <p:cNvSpPr>
              <a:spLocks noChangeArrowheads="1"/>
            </p:cNvSpPr>
            <p:nvPr/>
          </p:nvSpPr>
          <p:spPr bwMode="auto">
            <a:xfrm>
              <a:off x="1284" y="1392"/>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4" name="Oval 36">
              <a:extLst>
                <a:ext uri="{FF2B5EF4-FFF2-40B4-BE49-F238E27FC236}">
                  <a16:creationId xmlns:a16="http://schemas.microsoft.com/office/drawing/2014/main" id="{86C5F93B-295C-B238-1255-9CCC2F49FAE3}"/>
                </a:ext>
              </a:extLst>
            </p:cNvPr>
            <p:cNvSpPr>
              <a:spLocks noChangeArrowheads="1"/>
            </p:cNvSpPr>
            <p:nvPr/>
          </p:nvSpPr>
          <p:spPr bwMode="auto">
            <a:xfrm>
              <a:off x="1140" y="864"/>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5" name="Oval 37">
              <a:extLst>
                <a:ext uri="{FF2B5EF4-FFF2-40B4-BE49-F238E27FC236}">
                  <a16:creationId xmlns:a16="http://schemas.microsoft.com/office/drawing/2014/main" id="{13D37A43-0C6C-FF7D-36E1-AD46E1D9DE85}"/>
                </a:ext>
              </a:extLst>
            </p:cNvPr>
            <p:cNvSpPr>
              <a:spLocks noChangeArrowheads="1"/>
            </p:cNvSpPr>
            <p:nvPr/>
          </p:nvSpPr>
          <p:spPr bwMode="auto">
            <a:xfrm>
              <a:off x="708" y="1392"/>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6" name="Oval 38">
              <a:extLst>
                <a:ext uri="{FF2B5EF4-FFF2-40B4-BE49-F238E27FC236}">
                  <a16:creationId xmlns:a16="http://schemas.microsoft.com/office/drawing/2014/main" id="{1EFAA31E-6E8C-DD45-ED73-1EEC81882E79}"/>
                </a:ext>
              </a:extLst>
            </p:cNvPr>
            <p:cNvSpPr>
              <a:spLocks noChangeArrowheads="1"/>
            </p:cNvSpPr>
            <p:nvPr/>
          </p:nvSpPr>
          <p:spPr bwMode="auto">
            <a:xfrm>
              <a:off x="468" y="1296"/>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47" name="Line 39">
              <a:extLst>
                <a:ext uri="{FF2B5EF4-FFF2-40B4-BE49-F238E27FC236}">
                  <a16:creationId xmlns:a16="http://schemas.microsoft.com/office/drawing/2014/main" id="{DA109017-BA46-F92F-79A4-52D84C388BF3}"/>
                </a:ext>
              </a:extLst>
            </p:cNvPr>
            <p:cNvSpPr>
              <a:spLocks noChangeShapeType="1"/>
            </p:cNvSpPr>
            <p:nvPr/>
          </p:nvSpPr>
          <p:spPr bwMode="auto">
            <a:xfrm rot="-1625931">
              <a:off x="675" y="1519"/>
              <a:ext cx="45" cy="31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48" name="Line 40">
              <a:extLst>
                <a:ext uri="{FF2B5EF4-FFF2-40B4-BE49-F238E27FC236}">
                  <a16:creationId xmlns:a16="http://schemas.microsoft.com/office/drawing/2014/main" id="{FAF45BE9-4B1F-F783-BFA3-47857AC6DF11}"/>
                </a:ext>
              </a:extLst>
            </p:cNvPr>
            <p:cNvSpPr>
              <a:spLocks noChangeShapeType="1"/>
            </p:cNvSpPr>
            <p:nvPr/>
          </p:nvSpPr>
          <p:spPr bwMode="auto">
            <a:xfrm rot="19974069" flipH="1">
              <a:off x="916" y="1615"/>
              <a:ext cx="3" cy="2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49" name="Line 41">
              <a:extLst>
                <a:ext uri="{FF2B5EF4-FFF2-40B4-BE49-F238E27FC236}">
                  <a16:creationId xmlns:a16="http://schemas.microsoft.com/office/drawing/2014/main" id="{79052F63-2235-DAB1-EFDC-DAA8AFBFDA3B}"/>
                </a:ext>
              </a:extLst>
            </p:cNvPr>
            <p:cNvSpPr>
              <a:spLocks noChangeShapeType="1"/>
            </p:cNvSpPr>
            <p:nvPr/>
          </p:nvSpPr>
          <p:spPr bwMode="auto">
            <a:xfrm rot="19974069" flipH="1">
              <a:off x="1008" y="1570"/>
              <a:ext cx="138" cy="26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50" name="Line 42">
              <a:extLst>
                <a:ext uri="{FF2B5EF4-FFF2-40B4-BE49-F238E27FC236}">
                  <a16:creationId xmlns:a16="http://schemas.microsoft.com/office/drawing/2014/main" id="{0FD0A7F0-9457-2894-DF6C-2C699E1AB1F1}"/>
                </a:ext>
              </a:extLst>
            </p:cNvPr>
            <p:cNvSpPr>
              <a:spLocks noChangeShapeType="1"/>
            </p:cNvSpPr>
            <p:nvPr/>
          </p:nvSpPr>
          <p:spPr bwMode="auto">
            <a:xfrm rot="19974069" flipH="1">
              <a:off x="1146" y="1632"/>
              <a:ext cx="138"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51" name="Line 43">
              <a:extLst>
                <a:ext uri="{FF2B5EF4-FFF2-40B4-BE49-F238E27FC236}">
                  <a16:creationId xmlns:a16="http://schemas.microsoft.com/office/drawing/2014/main" id="{DD72BB78-F295-9ECF-D826-FC824B998867}"/>
                </a:ext>
              </a:extLst>
            </p:cNvPr>
            <p:cNvSpPr>
              <a:spLocks noChangeShapeType="1"/>
            </p:cNvSpPr>
            <p:nvPr/>
          </p:nvSpPr>
          <p:spPr bwMode="auto">
            <a:xfrm rot="19974069" flipH="1">
              <a:off x="1230" y="1656"/>
              <a:ext cx="234"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52" name="Oval 44">
              <a:extLst>
                <a:ext uri="{FF2B5EF4-FFF2-40B4-BE49-F238E27FC236}">
                  <a16:creationId xmlns:a16="http://schemas.microsoft.com/office/drawing/2014/main" id="{604909D9-4406-17D3-7B5B-05475D7A631B}"/>
                </a:ext>
              </a:extLst>
            </p:cNvPr>
            <p:cNvSpPr>
              <a:spLocks noChangeArrowheads="1"/>
            </p:cNvSpPr>
            <p:nvPr/>
          </p:nvSpPr>
          <p:spPr bwMode="auto">
            <a:xfrm>
              <a:off x="420" y="2616"/>
              <a:ext cx="72" cy="7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3" name="Oval 45">
              <a:extLst>
                <a:ext uri="{FF2B5EF4-FFF2-40B4-BE49-F238E27FC236}">
                  <a16:creationId xmlns:a16="http://schemas.microsoft.com/office/drawing/2014/main" id="{E636C74E-8781-E568-C469-668036079883}"/>
                </a:ext>
              </a:extLst>
            </p:cNvPr>
            <p:cNvSpPr>
              <a:spLocks noChangeArrowheads="1"/>
            </p:cNvSpPr>
            <p:nvPr/>
          </p:nvSpPr>
          <p:spPr bwMode="auto">
            <a:xfrm>
              <a:off x="516" y="2616"/>
              <a:ext cx="72" cy="7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4" name="Oval 46">
              <a:extLst>
                <a:ext uri="{FF2B5EF4-FFF2-40B4-BE49-F238E27FC236}">
                  <a16:creationId xmlns:a16="http://schemas.microsoft.com/office/drawing/2014/main" id="{63D4E69D-4813-4479-9E1D-3866FACE451D}"/>
                </a:ext>
              </a:extLst>
            </p:cNvPr>
            <p:cNvSpPr>
              <a:spLocks noChangeArrowheads="1"/>
            </p:cNvSpPr>
            <p:nvPr/>
          </p:nvSpPr>
          <p:spPr bwMode="auto">
            <a:xfrm>
              <a:off x="750" y="259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5" name="Oval 47">
              <a:extLst>
                <a:ext uri="{FF2B5EF4-FFF2-40B4-BE49-F238E27FC236}">
                  <a16:creationId xmlns:a16="http://schemas.microsoft.com/office/drawing/2014/main" id="{E455E894-B319-0137-7E78-CA9FB4D4362E}"/>
                </a:ext>
              </a:extLst>
            </p:cNvPr>
            <p:cNvSpPr>
              <a:spLocks noChangeArrowheads="1"/>
            </p:cNvSpPr>
            <p:nvPr/>
          </p:nvSpPr>
          <p:spPr bwMode="auto">
            <a:xfrm>
              <a:off x="612" y="259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6" name="Oval 48">
              <a:extLst>
                <a:ext uri="{FF2B5EF4-FFF2-40B4-BE49-F238E27FC236}">
                  <a16:creationId xmlns:a16="http://schemas.microsoft.com/office/drawing/2014/main" id="{058D2C54-7710-B22F-F261-6E785638EEF0}"/>
                </a:ext>
              </a:extLst>
            </p:cNvPr>
            <p:cNvSpPr>
              <a:spLocks noChangeArrowheads="1"/>
            </p:cNvSpPr>
            <p:nvPr/>
          </p:nvSpPr>
          <p:spPr bwMode="auto">
            <a:xfrm>
              <a:off x="996" y="2580"/>
              <a:ext cx="108" cy="108"/>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7" name="Oval 49">
              <a:extLst>
                <a:ext uri="{FF2B5EF4-FFF2-40B4-BE49-F238E27FC236}">
                  <a16:creationId xmlns:a16="http://schemas.microsoft.com/office/drawing/2014/main" id="{FAC78607-DC48-48C2-4505-5341C53D40B7}"/>
                </a:ext>
              </a:extLst>
            </p:cNvPr>
            <p:cNvSpPr>
              <a:spLocks noChangeArrowheads="1"/>
            </p:cNvSpPr>
            <p:nvPr/>
          </p:nvSpPr>
          <p:spPr bwMode="auto">
            <a:xfrm>
              <a:off x="870" y="259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8" name="Oval 50">
              <a:extLst>
                <a:ext uri="{FF2B5EF4-FFF2-40B4-BE49-F238E27FC236}">
                  <a16:creationId xmlns:a16="http://schemas.microsoft.com/office/drawing/2014/main" id="{EB1DC269-0B73-FEBF-E517-AF7BB7FC3774}"/>
                </a:ext>
              </a:extLst>
            </p:cNvPr>
            <p:cNvSpPr>
              <a:spLocks noChangeArrowheads="1"/>
            </p:cNvSpPr>
            <p:nvPr/>
          </p:nvSpPr>
          <p:spPr bwMode="auto">
            <a:xfrm>
              <a:off x="1140" y="2544"/>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59" name="Oval 51">
              <a:extLst>
                <a:ext uri="{FF2B5EF4-FFF2-40B4-BE49-F238E27FC236}">
                  <a16:creationId xmlns:a16="http://schemas.microsoft.com/office/drawing/2014/main" id="{5BB9386B-01B4-BD82-AD84-2D2E741DED16}"/>
                </a:ext>
              </a:extLst>
            </p:cNvPr>
            <p:cNvSpPr>
              <a:spLocks noChangeArrowheads="1"/>
            </p:cNvSpPr>
            <p:nvPr/>
          </p:nvSpPr>
          <p:spPr bwMode="auto">
            <a:xfrm>
              <a:off x="1326" y="2544"/>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0" name="Oval 52">
              <a:extLst>
                <a:ext uri="{FF2B5EF4-FFF2-40B4-BE49-F238E27FC236}">
                  <a16:creationId xmlns:a16="http://schemas.microsoft.com/office/drawing/2014/main" id="{5087C70B-6F18-9A65-E378-E2AA4F80E20B}"/>
                </a:ext>
              </a:extLst>
            </p:cNvPr>
            <p:cNvSpPr>
              <a:spLocks noChangeArrowheads="1"/>
            </p:cNvSpPr>
            <p:nvPr/>
          </p:nvSpPr>
          <p:spPr bwMode="auto">
            <a:xfrm>
              <a:off x="1518" y="2496"/>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1" name="Oval 53">
              <a:extLst>
                <a:ext uri="{FF2B5EF4-FFF2-40B4-BE49-F238E27FC236}">
                  <a16:creationId xmlns:a16="http://schemas.microsoft.com/office/drawing/2014/main" id="{B37D36EA-3433-EC52-5B8D-BAFCFB43A1ED}"/>
                </a:ext>
              </a:extLst>
            </p:cNvPr>
            <p:cNvSpPr>
              <a:spLocks noChangeArrowheads="1"/>
            </p:cNvSpPr>
            <p:nvPr/>
          </p:nvSpPr>
          <p:spPr bwMode="auto">
            <a:xfrm>
              <a:off x="420" y="3156"/>
              <a:ext cx="108" cy="108"/>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2" name="Oval 54">
              <a:extLst>
                <a:ext uri="{FF2B5EF4-FFF2-40B4-BE49-F238E27FC236}">
                  <a16:creationId xmlns:a16="http://schemas.microsoft.com/office/drawing/2014/main" id="{BABDB652-A6FD-365B-986D-85931504F771}"/>
                </a:ext>
              </a:extLst>
            </p:cNvPr>
            <p:cNvSpPr>
              <a:spLocks noChangeArrowheads="1"/>
            </p:cNvSpPr>
            <p:nvPr/>
          </p:nvSpPr>
          <p:spPr bwMode="auto">
            <a:xfrm>
              <a:off x="558" y="3156"/>
              <a:ext cx="108" cy="108"/>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3" name="Oval 55">
              <a:extLst>
                <a:ext uri="{FF2B5EF4-FFF2-40B4-BE49-F238E27FC236}">
                  <a16:creationId xmlns:a16="http://schemas.microsoft.com/office/drawing/2014/main" id="{9340530E-ED1F-CA95-69FA-3136A0745D61}"/>
                </a:ext>
              </a:extLst>
            </p:cNvPr>
            <p:cNvSpPr>
              <a:spLocks noChangeArrowheads="1"/>
            </p:cNvSpPr>
            <p:nvPr/>
          </p:nvSpPr>
          <p:spPr bwMode="auto">
            <a:xfrm>
              <a:off x="1764" y="3168"/>
              <a:ext cx="96" cy="96"/>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4" name="Oval 56">
              <a:extLst>
                <a:ext uri="{FF2B5EF4-FFF2-40B4-BE49-F238E27FC236}">
                  <a16:creationId xmlns:a16="http://schemas.microsoft.com/office/drawing/2014/main" id="{1B79A267-031F-DB6B-8FBA-30C4BD2EE3E8}"/>
                </a:ext>
              </a:extLst>
            </p:cNvPr>
            <p:cNvSpPr>
              <a:spLocks noChangeArrowheads="1"/>
            </p:cNvSpPr>
            <p:nvPr/>
          </p:nvSpPr>
          <p:spPr bwMode="auto">
            <a:xfrm>
              <a:off x="1434" y="3168"/>
              <a:ext cx="96" cy="96"/>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5" name="Oval 57">
              <a:extLst>
                <a:ext uri="{FF2B5EF4-FFF2-40B4-BE49-F238E27FC236}">
                  <a16:creationId xmlns:a16="http://schemas.microsoft.com/office/drawing/2014/main" id="{4AA9A769-2DA3-3EB6-7DB8-B20982AB0805}"/>
                </a:ext>
              </a:extLst>
            </p:cNvPr>
            <p:cNvSpPr>
              <a:spLocks noChangeArrowheads="1"/>
            </p:cNvSpPr>
            <p:nvPr/>
          </p:nvSpPr>
          <p:spPr bwMode="auto">
            <a:xfrm>
              <a:off x="708" y="3192"/>
              <a:ext cx="72" cy="72"/>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6" name="Oval 58">
              <a:extLst>
                <a:ext uri="{FF2B5EF4-FFF2-40B4-BE49-F238E27FC236}">
                  <a16:creationId xmlns:a16="http://schemas.microsoft.com/office/drawing/2014/main" id="{613ED626-CC58-25E8-2A8F-E8C11F2C2E38}"/>
                </a:ext>
              </a:extLst>
            </p:cNvPr>
            <p:cNvSpPr>
              <a:spLocks noChangeArrowheads="1"/>
            </p:cNvSpPr>
            <p:nvPr/>
          </p:nvSpPr>
          <p:spPr bwMode="auto">
            <a:xfrm>
              <a:off x="804" y="3192"/>
              <a:ext cx="72" cy="72"/>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7" name="Oval 59">
              <a:extLst>
                <a:ext uri="{FF2B5EF4-FFF2-40B4-BE49-F238E27FC236}">
                  <a16:creationId xmlns:a16="http://schemas.microsoft.com/office/drawing/2014/main" id="{3DCFFD0D-0EA1-B335-2DB0-E3F315685E0D}"/>
                </a:ext>
              </a:extLst>
            </p:cNvPr>
            <p:cNvSpPr>
              <a:spLocks noChangeArrowheads="1"/>
            </p:cNvSpPr>
            <p:nvPr/>
          </p:nvSpPr>
          <p:spPr bwMode="auto">
            <a:xfrm>
              <a:off x="906" y="3120"/>
              <a:ext cx="144" cy="144"/>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8" name="Oval 60">
              <a:extLst>
                <a:ext uri="{FF2B5EF4-FFF2-40B4-BE49-F238E27FC236}">
                  <a16:creationId xmlns:a16="http://schemas.microsoft.com/office/drawing/2014/main" id="{B4C403D7-723A-AFE7-CB5F-FCBC36368696}"/>
                </a:ext>
              </a:extLst>
            </p:cNvPr>
            <p:cNvSpPr>
              <a:spLocks noChangeArrowheads="1"/>
            </p:cNvSpPr>
            <p:nvPr/>
          </p:nvSpPr>
          <p:spPr bwMode="auto">
            <a:xfrm>
              <a:off x="1080" y="3120"/>
              <a:ext cx="144" cy="144"/>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69" name="Oval 61">
              <a:extLst>
                <a:ext uri="{FF2B5EF4-FFF2-40B4-BE49-F238E27FC236}">
                  <a16:creationId xmlns:a16="http://schemas.microsoft.com/office/drawing/2014/main" id="{5A07E6F5-1159-12B9-CF15-2DA48AB895D1}"/>
                </a:ext>
              </a:extLst>
            </p:cNvPr>
            <p:cNvSpPr>
              <a:spLocks noChangeArrowheads="1"/>
            </p:cNvSpPr>
            <p:nvPr/>
          </p:nvSpPr>
          <p:spPr bwMode="auto">
            <a:xfrm>
              <a:off x="1260" y="3120"/>
              <a:ext cx="144" cy="144"/>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70" name="Oval 62">
              <a:extLst>
                <a:ext uri="{FF2B5EF4-FFF2-40B4-BE49-F238E27FC236}">
                  <a16:creationId xmlns:a16="http://schemas.microsoft.com/office/drawing/2014/main" id="{065C17FB-33EE-3A85-CEA1-1E2B3DB1EBE9}"/>
                </a:ext>
              </a:extLst>
            </p:cNvPr>
            <p:cNvSpPr>
              <a:spLocks noChangeArrowheads="1"/>
            </p:cNvSpPr>
            <p:nvPr/>
          </p:nvSpPr>
          <p:spPr bwMode="auto">
            <a:xfrm>
              <a:off x="1548" y="3072"/>
              <a:ext cx="192" cy="192"/>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71" name="Line 63">
              <a:extLst>
                <a:ext uri="{FF2B5EF4-FFF2-40B4-BE49-F238E27FC236}">
                  <a16:creationId xmlns:a16="http://schemas.microsoft.com/office/drawing/2014/main" id="{66CB8A88-CF95-E0A1-E334-104CE6C6EB1C}"/>
                </a:ext>
              </a:extLst>
            </p:cNvPr>
            <p:cNvSpPr>
              <a:spLocks noChangeShapeType="1"/>
            </p:cNvSpPr>
            <p:nvPr/>
          </p:nvSpPr>
          <p:spPr bwMode="auto">
            <a:xfrm>
              <a:off x="372" y="3330"/>
              <a:ext cx="1536" cy="0"/>
            </a:xfrm>
            <a:prstGeom prst="line">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grpSp>
      <p:grpSp>
        <p:nvGrpSpPr>
          <p:cNvPr id="3" name="Group 136">
            <a:extLst>
              <a:ext uri="{FF2B5EF4-FFF2-40B4-BE49-F238E27FC236}">
                <a16:creationId xmlns:a16="http://schemas.microsoft.com/office/drawing/2014/main" id="{070C84E8-620F-FDA4-0B11-681ADA765D49}"/>
              </a:ext>
            </a:extLst>
          </p:cNvPr>
          <p:cNvGrpSpPr>
            <a:grpSpLocks/>
          </p:cNvGrpSpPr>
          <p:nvPr/>
        </p:nvGrpSpPr>
        <p:grpSpPr bwMode="auto">
          <a:xfrm>
            <a:off x="4800600" y="660400"/>
            <a:ext cx="4191000" cy="5702300"/>
            <a:chOff x="3024" y="416"/>
            <a:chExt cx="2640" cy="3592"/>
          </a:xfrm>
        </p:grpSpPr>
        <p:sp>
          <p:nvSpPr>
            <p:cNvPr id="163851" name="Text Box 14">
              <a:extLst>
                <a:ext uri="{FF2B5EF4-FFF2-40B4-BE49-F238E27FC236}">
                  <a16:creationId xmlns:a16="http://schemas.microsoft.com/office/drawing/2014/main" id="{BCBA983A-EA8D-46DE-339E-55989A3957ED}"/>
                </a:ext>
              </a:extLst>
            </p:cNvPr>
            <p:cNvSpPr txBox="1">
              <a:spLocks noChangeArrowheads="1"/>
            </p:cNvSpPr>
            <p:nvPr/>
          </p:nvSpPr>
          <p:spPr bwMode="auto">
            <a:xfrm>
              <a:off x="3024" y="416"/>
              <a:ext cx="2640" cy="4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ClrTx/>
                <a:buSzPct val="70000"/>
                <a:buFont typeface="Symbol" panose="05050102010706020507" pitchFamily="18" charset="2"/>
                <a:buNone/>
              </a:pPr>
              <a:r>
                <a:rPr lang="cs-CZ" altLang="cs-CZ" sz="2000" b="1">
                  <a:solidFill>
                    <a:schemeClr val="tx1"/>
                  </a:solidFill>
                </a:rPr>
                <a:t>Srovnání více skupin a testování hypotéz</a:t>
              </a:r>
              <a:endParaRPr lang="cs-CZ" altLang="cs-CZ" sz="2000">
                <a:solidFill>
                  <a:schemeClr val="tx1"/>
                </a:solidFill>
              </a:endParaRPr>
            </a:p>
          </p:txBody>
        </p:sp>
        <p:sp>
          <p:nvSpPr>
            <p:cNvPr id="163852" name="Text Box 64">
              <a:extLst>
                <a:ext uri="{FF2B5EF4-FFF2-40B4-BE49-F238E27FC236}">
                  <a16:creationId xmlns:a16="http://schemas.microsoft.com/office/drawing/2014/main" id="{AB1D3659-92B6-8DEE-41C2-C4E0D429C034}"/>
                </a:ext>
              </a:extLst>
            </p:cNvPr>
            <p:cNvSpPr txBox="1">
              <a:spLocks noChangeArrowheads="1"/>
            </p:cNvSpPr>
            <p:nvPr/>
          </p:nvSpPr>
          <p:spPr bwMode="auto">
            <a:xfrm>
              <a:off x="3918" y="3810"/>
              <a:ext cx="864" cy="19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a:solidFill>
                    <a:schemeClr val="tx1"/>
                  </a:solidFill>
                </a:rPr>
                <a:t>VÝSLEDKY</a:t>
              </a:r>
            </a:p>
          </p:txBody>
        </p:sp>
        <p:sp>
          <p:nvSpPr>
            <p:cNvPr id="163853" name="AutoShape 65">
              <a:extLst>
                <a:ext uri="{FF2B5EF4-FFF2-40B4-BE49-F238E27FC236}">
                  <a16:creationId xmlns:a16="http://schemas.microsoft.com/office/drawing/2014/main" id="{876D7B21-02D6-BAAC-9B25-E228AB065960}"/>
                </a:ext>
              </a:extLst>
            </p:cNvPr>
            <p:cNvSpPr>
              <a:spLocks noChangeArrowheads="1"/>
            </p:cNvSpPr>
            <p:nvPr/>
          </p:nvSpPr>
          <p:spPr bwMode="auto">
            <a:xfrm rot="5400000">
              <a:off x="3474" y="2898"/>
              <a:ext cx="26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700 h 21600"/>
                <a:gd name="T14" fmla="*/ 16936 w 21600"/>
                <a:gd name="T15" fmla="*/ 15900 h 21600"/>
              </a:gdLst>
              <a:ahLst/>
              <a:cxnLst>
                <a:cxn ang="T8">
                  <a:pos x="T0" y="T1"/>
                </a:cxn>
                <a:cxn ang="T9">
                  <a:pos x="T2" y="T3"/>
                </a:cxn>
                <a:cxn ang="T10">
                  <a:pos x="T4" y="T5"/>
                </a:cxn>
                <a:cxn ang="T11">
                  <a:pos x="T6" y="T7"/>
                </a:cxn>
              </a:cxnLst>
              <a:rect l="T12" t="T13" r="T14" b="T15"/>
              <a:pathLst>
                <a:path w="21600" h="21600">
                  <a:moveTo>
                    <a:pt x="11639" y="0"/>
                  </a:moveTo>
                  <a:lnTo>
                    <a:pt x="11639" y="5700"/>
                  </a:lnTo>
                  <a:lnTo>
                    <a:pt x="3375" y="5700"/>
                  </a:lnTo>
                  <a:lnTo>
                    <a:pt x="3375" y="15900"/>
                  </a:lnTo>
                  <a:lnTo>
                    <a:pt x="11639" y="15900"/>
                  </a:lnTo>
                  <a:lnTo>
                    <a:pt x="11639" y="21600"/>
                  </a:lnTo>
                  <a:lnTo>
                    <a:pt x="21600" y="10800"/>
                  </a:lnTo>
                  <a:lnTo>
                    <a:pt x="11639" y="0"/>
                  </a:lnTo>
                  <a:close/>
                </a:path>
                <a:path w="21600" h="21600">
                  <a:moveTo>
                    <a:pt x="1350" y="5700"/>
                  </a:moveTo>
                  <a:lnTo>
                    <a:pt x="1350" y="15900"/>
                  </a:lnTo>
                  <a:lnTo>
                    <a:pt x="2700" y="15900"/>
                  </a:lnTo>
                  <a:lnTo>
                    <a:pt x="2700" y="5700"/>
                  </a:lnTo>
                  <a:lnTo>
                    <a:pt x="1350" y="5700"/>
                  </a:lnTo>
                  <a:close/>
                </a:path>
                <a:path w="21600" h="21600">
                  <a:moveTo>
                    <a:pt x="0" y="5700"/>
                  </a:moveTo>
                  <a:lnTo>
                    <a:pt x="0" y="15900"/>
                  </a:lnTo>
                  <a:lnTo>
                    <a:pt x="675" y="15900"/>
                  </a:lnTo>
                  <a:lnTo>
                    <a:pt x="675" y="5700"/>
                  </a:lnTo>
                  <a:lnTo>
                    <a:pt x="0" y="57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854" name="AutoShape 66">
              <a:extLst>
                <a:ext uri="{FF2B5EF4-FFF2-40B4-BE49-F238E27FC236}">
                  <a16:creationId xmlns:a16="http://schemas.microsoft.com/office/drawing/2014/main" id="{BF7B91A4-FF44-7399-E765-1E4ACADA6F29}"/>
                </a:ext>
              </a:extLst>
            </p:cNvPr>
            <p:cNvSpPr>
              <a:spLocks noChangeArrowheads="1"/>
            </p:cNvSpPr>
            <p:nvPr/>
          </p:nvSpPr>
          <p:spPr bwMode="auto">
            <a:xfrm rot="7391263">
              <a:off x="4470" y="3624"/>
              <a:ext cx="192"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700 h 21600"/>
                <a:gd name="T14" fmla="*/ 17438 w 21600"/>
                <a:gd name="T15" fmla="*/ 15900 h 21600"/>
              </a:gdLst>
              <a:ahLst/>
              <a:cxnLst>
                <a:cxn ang="T8">
                  <a:pos x="T0" y="T1"/>
                </a:cxn>
                <a:cxn ang="T9">
                  <a:pos x="T2" y="T3"/>
                </a:cxn>
                <a:cxn ang="T10">
                  <a:pos x="T4" y="T5"/>
                </a:cxn>
                <a:cxn ang="T11">
                  <a:pos x="T6" y="T7"/>
                </a:cxn>
              </a:cxnLst>
              <a:rect l="T12" t="T13" r="T14" b="T15"/>
              <a:pathLst>
                <a:path w="21600" h="21600">
                  <a:moveTo>
                    <a:pt x="12869" y="0"/>
                  </a:moveTo>
                  <a:lnTo>
                    <a:pt x="12869" y="5700"/>
                  </a:lnTo>
                  <a:lnTo>
                    <a:pt x="3375" y="5700"/>
                  </a:lnTo>
                  <a:lnTo>
                    <a:pt x="3375" y="15900"/>
                  </a:lnTo>
                  <a:lnTo>
                    <a:pt x="12869" y="15900"/>
                  </a:lnTo>
                  <a:lnTo>
                    <a:pt x="12869" y="21600"/>
                  </a:lnTo>
                  <a:lnTo>
                    <a:pt x="21600" y="10800"/>
                  </a:lnTo>
                  <a:lnTo>
                    <a:pt x="12869" y="0"/>
                  </a:lnTo>
                  <a:close/>
                </a:path>
                <a:path w="21600" h="21600">
                  <a:moveTo>
                    <a:pt x="1350" y="5700"/>
                  </a:moveTo>
                  <a:lnTo>
                    <a:pt x="1350" y="15900"/>
                  </a:lnTo>
                  <a:lnTo>
                    <a:pt x="2700" y="15900"/>
                  </a:lnTo>
                  <a:lnTo>
                    <a:pt x="2700" y="5700"/>
                  </a:lnTo>
                  <a:lnTo>
                    <a:pt x="1350" y="5700"/>
                  </a:lnTo>
                  <a:close/>
                </a:path>
                <a:path w="21600" h="21600">
                  <a:moveTo>
                    <a:pt x="0" y="5700"/>
                  </a:moveTo>
                  <a:lnTo>
                    <a:pt x="0" y="15900"/>
                  </a:lnTo>
                  <a:lnTo>
                    <a:pt x="675" y="15900"/>
                  </a:lnTo>
                  <a:lnTo>
                    <a:pt x="675" y="5700"/>
                  </a:lnTo>
                  <a:lnTo>
                    <a:pt x="0" y="57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855" name="Text Box 67">
              <a:extLst>
                <a:ext uri="{FF2B5EF4-FFF2-40B4-BE49-F238E27FC236}">
                  <a16:creationId xmlns:a16="http://schemas.microsoft.com/office/drawing/2014/main" id="{2490FBFE-CA3F-9857-8197-397F6A368CCD}"/>
                </a:ext>
              </a:extLst>
            </p:cNvPr>
            <p:cNvSpPr txBox="1">
              <a:spLocks noChangeArrowheads="1"/>
            </p:cNvSpPr>
            <p:nvPr/>
          </p:nvSpPr>
          <p:spPr bwMode="auto">
            <a:xfrm>
              <a:off x="3246" y="1680"/>
              <a:ext cx="2304" cy="18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cs-CZ" altLang="cs-CZ" sz="1300">
                  <a:solidFill>
                    <a:schemeClr val="tx1"/>
                  </a:solidFill>
                </a:rPr>
                <a:t>výběr subjektů pro vstup do hodnocení / studie</a:t>
              </a:r>
            </a:p>
          </p:txBody>
        </p:sp>
        <p:sp>
          <p:nvSpPr>
            <p:cNvPr id="163856" name="Text Box 68">
              <a:extLst>
                <a:ext uri="{FF2B5EF4-FFF2-40B4-BE49-F238E27FC236}">
                  <a16:creationId xmlns:a16="http://schemas.microsoft.com/office/drawing/2014/main" id="{647D3DAC-6EC7-D5CE-0C91-3F8AE681A1C8}"/>
                </a:ext>
              </a:extLst>
            </p:cNvPr>
            <p:cNvSpPr txBox="1">
              <a:spLocks noChangeArrowheads="1"/>
            </p:cNvSpPr>
            <p:nvPr/>
          </p:nvSpPr>
          <p:spPr bwMode="auto">
            <a:xfrm>
              <a:off x="3288" y="2094"/>
              <a:ext cx="2160" cy="3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300">
                  <a:solidFill>
                    <a:schemeClr val="tx1"/>
                  </a:solidFill>
                </a:rPr>
                <a:t>RANDOMIZACE</a:t>
              </a:r>
              <a:br>
                <a:rPr lang="cs-CZ" altLang="cs-CZ" sz="1300">
                  <a:solidFill>
                    <a:schemeClr val="tx1"/>
                  </a:solidFill>
                </a:rPr>
              </a:br>
              <a:r>
                <a:rPr lang="cs-CZ" altLang="cs-CZ" sz="1300">
                  <a:solidFill>
                    <a:schemeClr val="tx1"/>
                  </a:solidFill>
                </a:rPr>
                <a:t>vzájemně srovnatelné vzorky (faktor F)</a:t>
              </a:r>
            </a:p>
          </p:txBody>
        </p:sp>
        <p:sp>
          <p:nvSpPr>
            <p:cNvPr id="163857" name="Text Box 69">
              <a:extLst>
                <a:ext uri="{FF2B5EF4-FFF2-40B4-BE49-F238E27FC236}">
                  <a16:creationId xmlns:a16="http://schemas.microsoft.com/office/drawing/2014/main" id="{147A6B68-DD0B-4A75-EBC5-BFDC5090174C}"/>
                </a:ext>
              </a:extLst>
            </p:cNvPr>
            <p:cNvSpPr txBox="1">
              <a:spLocks noChangeArrowheads="1"/>
            </p:cNvSpPr>
            <p:nvPr/>
          </p:nvSpPr>
          <p:spPr bwMode="auto">
            <a:xfrm>
              <a:off x="3966" y="2841"/>
              <a:ext cx="912" cy="18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cs-CZ" altLang="cs-CZ" sz="1300">
                  <a:solidFill>
                    <a:schemeClr val="tx1"/>
                  </a:solidFill>
                </a:rPr>
                <a:t>měření znaku</a:t>
              </a:r>
              <a:r>
                <a:rPr lang="en-US" altLang="cs-CZ" sz="1300">
                  <a:solidFill>
                    <a:schemeClr val="tx1"/>
                  </a:solidFill>
                </a:rPr>
                <a:t> X</a:t>
              </a:r>
              <a:endParaRPr lang="cs-CZ" altLang="cs-CZ" sz="1300">
                <a:solidFill>
                  <a:schemeClr val="tx1"/>
                </a:solidFill>
              </a:endParaRPr>
            </a:p>
          </p:txBody>
        </p:sp>
        <p:sp>
          <p:nvSpPr>
            <p:cNvPr id="163858" name="Text Box 70">
              <a:extLst>
                <a:ext uri="{FF2B5EF4-FFF2-40B4-BE49-F238E27FC236}">
                  <a16:creationId xmlns:a16="http://schemas.microsoft.com/office/drawing/2014/main" id="{A63142D2-10D1-E443-077E-6F7BF3DE3268}"/>
                </a:ext>
              </a:extLst>
            </p:cNvPr>
            <p:cNvSpPr txBox="1">
              <a:spLocks noChangeArrowheads="1"/>
            </p:cNvSpPr>
            <p:nvPr/>
          </p:nvSpPr>
          <p:spPr bwMode="auto">
            <a:xfrm>
              <a:off x="3180" y="3318"/>
              <a:ext cx="1152" cy="3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300">
                  <a:solidFill>
                    <a:schemeClr val="tx1"/>
                  </a:solidFill>
                </a:rPr>
                <a:t>variabilita hodnot X</a:t>
              </a:r>
              <a:br>
                <a:rPr lang="cs-CZ" altLang="cs-CZ" sz="1300">
                  <a:solidFill>
                    <a:schemeClr val="tx1"/>
                  </a:solidFill>
                </a:rPr>
              </a:br>
              <a:r>
                <a:rPr lang="cs-CZ" altLang="cs-CZ" sz="1300">
                  <a:solidFill>
                    <a:schemeClr val="tx1"/>
                  </a:solidFill>
                </a:rPr>
                <a:t>v rameni </a:t>
              </a:r>
              <a:r>
                <a:rPr lang="cs-CZ" altLang="cs-CZ" sz="1300" b="1">
                  <a:solidFill>
                    <a:schemeClr val="tx1"/>
                  </a:solidFill>
                </a:rPr>
                <a:t>A</a:t>
              </a:r>
            </a:p>
          </p:txBody>
        </p:sp>
        <p:sp>
          <p:nvSpPr>
            <p:cNvPr id="163859" name="Oval 71">
              <a:extLst>
                <a:ext uri="{FF2B5EF4-FFF2-40B4-BE49-F238E27FC236}">
                  <a16:creationId xmlns:a16="http://schemas.microsoft.com/office/drawing/2014/main" id="{7AC83C88-CD12-3FA0-9C64-A9D28B239619}"/>
                </a:ext>
              </a:extLst>
            </p:cNvPr>
            <p:cNvSpPr>
              <a:spLocks noChangeArrowheads="1"/>
            </p:cNvSpPr>
            <p:nvPr/>
          </p:nvSpPr>
          <p:spPr bwMode="auto">
            <a:xfrm>
              <a:off x="3774" y="1008"/>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0" name="Oval 72">
              <a:extLst>
                <a:ext uri="{FF2B5EF4-FFF2-40B4-BE49-F238E27FC236}">
                  <a16:creationId xmlns:a16="http://schemas.microsoft.com/office/drawing/2014/main" id="{C1FFDEDF-3AD0-1FAB-4654-CCB9270A8D0E}"/>
                </a:ext>
              </a:extLst>
            </p:cNvPr>
            <p:cNvSpPr>
              <a:spLocks noChangeArrowheads="1"/>
            </p:cNvSpPr>
            <p:nvPr/>
          </p:nvSpPr>
          <p:spPr bwMode="auto">
            <a:xfrm>
              <a:off x="4062" y="912"/>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1" name="Oval 73">
              <a:extLst>
                <a:ext uri="{FF2B5EF4-FFF2-40B4-BE49-F238E27FC236}">
                  <a16:creationId xmlns:a16="http://schemas.microsoft.com/office/drawing/2014/main" id="{C5D2A3C1-7340-2CC2-AC7E-580743CD5237}"/>
                </a:ext>
              </a:extLst>
            </p:cNvPr>
            <p:cNvSpPr>
              <a:spLocks noChangeArrowheads="1"/>
            </p:cNvSpPr>
            <p:nvPr/>
          </p:nvSpPr>
          <p:spPr bwMode="auto">
            <a:xfrm>
              <a:off x="4254" y="960"/>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2" name="Oval 74">
              <a:extLst>
                <a:ext uri="{FF2B5EF4-FFF2-40B4-BE49-F238E27FC236}">
                  <a16:creationId xmlns:a16="http://schemas.microsoft.com/office/drawing/2014/main" id="{776227AC-953F-1A8C-8950-770A0EBB014E}"/>
                </a:ext>
              </a:extLst>
            </p:cNvPr>
            <p:cNvSpPr>
              <a:spLocks noChangeArrowheads="1"/>
            </p:cNvSpPr>
            <p:nvPr/>
          </p:nvSpPr>
          <p:spPr bwMode="auto">
            <a:xfrm>
              <a:off x="4542" y="1032"/>
              <a:ext cx="72" cy="7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3" name="Oval 75">
              <a:extLst>
                <a:ext uri="{FF2B5EF4-FFF2-40B4-BE49-F238E27FC236}">
                  <a16:creationId xmlns:a16="http://schemas.microsoft.com/office/drawing/2014/main" id="{E47903D4-5F50-098F-0A24-BC4DC19B90F1}"/>
                </a:ext>
              </a:extLst>
            </p:cNvPr>
            <p:cNvSpPr>
              <a:spLocks noChangeArrowheads="1"/>
            </p:cNvSpPr>
            <p:nvPr/>
          </p:nvSpPr>
          <p:spPr bwMode="auto">
            <a:xfrm>
              <a:off x="4014" y="110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4" name="Oval 76">
              <a:extLst>
                <a:ext uri="{FF2B5EF4-FFF2-40B4-BE49-F238E27FC236}">
                  <a16:creationId xmlns:a16="http://schemas.microsoft.com/office/drawing/2014/main" id="{3D75E597-C5DC-53A0-CD08-DDA1AB9FF9A1}"/>
                </a:ext>
              </a:extLst>
            </p:cNvPr>
            <p:cNvSpPr>
              <a:spLocks noChangeArrowheads="1"/>
            </p:cNvSpPr>
            <p:nvPr/>
          </p:nvSpPr>
          <p:spPr bwMode="auto">
            <a:xfrm>
              <a:off x="4494" y="1200"/>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5" name="Oval 77">
              <a:extLst>
                <a:ext uri="{FF2B5EF4-FFF2-40B4-BE49-F238E27FC236}">
                  <a16:creationId xmlns:a16="http://schemas.microsoft.com/office/drawing/2014/main" id="{01870E04-D57D-B307-3ECD-D69EDE9F8A76}"/>
                </a:ext>
              </a:extLst>
            </p:cNvPr>
            <p:cNvSpPr>
              <a:spLocks noChangeArrowheads="1"/>
            </p:cNvSpPr>
            <p:nvPr/>
          </p:nvSpPr>
          <p:spPr bwMode="auto">
            <a:xfrm>
              <a:off x="4206" y="110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6" name="Oval 78">
              <a:extLst>
                <a:ext uri="{FF2B5EF4-FFF2-40B4-BE49-F238E27FC236}">
                  <a16:creationId xmlns:a16="http://schemas.microsoft.com/office/drawing/2014/main" id="{B133F9AD-BCA3-CE4A-08A1-D93BF76D9402}"/>
                </a:ext>
              </a:extLst>
            </p:cNvPr>
            <p:cNvSpPr>
              <a:spLocks noChangeArrowheads="1"/>
            </p:cNvSpPr>
            <p:nvPr/>
          </p:nvSpPr>
          <p:spPr bwMode="auto">
            <a:xfrm>
              <a:off x="3966" y="1266"/>
              <a:ext cx="78" cy="78"/>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7" name="Oval 79">
              <a:extLst>
                <a:ext uri="{FF2B5EF4-FFF2-40B4-BE49-F238E27FC236}">
                  <a16:creationId xmlns:a16="http://schemas.microsoft.com/office/drawing/2014/main" id="{2A049086-6A57-B0BB-DE55-CA771E1C6056}"/>
                </a:ext>
              </a:extLst>
            </p:cNvPr>
            <p:cNvSpPr>
              <a:spLocks noChangeArrowheads="1"/>
            </p:cNvSpPr>
            <p:nvPr/>
          </p:nvSpPr>
          <p:spPr bwMode="auto">
            <a:xfrm>
              <a:off x="4158" y="1296"/>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8" name="Oval 80">
              <a:extLst>
                <a:ext uri="{FF2B5EF4-FFF2-40B4-BE49-F238E27FC236}">
                  <a16:creationId xmlns:a16="http://schemas.microsoft.com/office/drawing/2014/main" id="{A1F14CC5-AE10-F123-6554-084BA865FCED}"/>
                </a:ext>
              </a:extLst>
            </p:cNvPr>
            <p:cNvSpPr>
              <a:spLocks noChangeArrowheads="1"/>
            </p:cNvSpPr>
            <p:nvPr/>
          </p:nvSpPr>
          <p:spPr bwMode="auto">
            <a:xfrm>
              <a:off x="4686" y="110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69" name="Oval 81">
              <a:extLst>
                <a:ext uri="{FF2B5EF4-FFF2-40B4-BE49-F238E27FC236}">
                  <a16:creationId xmlns:a16="http://schemas.microsoft.com/office/drawing/2014/main" id="{1F57333F-1AE2-6D3E-56CE-11065EF2CCFF}"/>
                </a:ext>
              </a:extLst>
            </p:cNvPr>
            <p:cNvSpPr>
              <a:spLocks noChangeArrowheads="1"/>
            </p:cNvSpPr>
            <p:nvPr/>
          </p:nvSpPr>
          <p:spPr bwMode="auto">
            <a:xfrm>
              <a:off x="4398" y="134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0" name="Oval 82">
              <a:extLst>
                <a:ext uri="{FF2B5EF4-FFF2-40B4-BE49-F238E27FC236}">
                  <a16:creationId xmlns:a16="http://schemas.microsoft.com/office/drawing/2014/main" id="{33D7D925-442E-2E2D-6642-6C5844B071ED}"/>
                </a:ext>
              </a:extLst>
            </p:cNvPr>
            <p:cNvSpPr>
              <a:spLocks noChangeArrowheads="1"/>
            </p:cNvSpPr>
            <p:nvPr/>
          </p:nvSpPr>
          <p:spPr bwMode="auto">
            <a:xfrm>
              <a:off x="3870" y="86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1" name="Oval 83">
              <a:extLst>
                <a:ext uri="{FF2B5EF4-FFF2-40B4-BE49-F238E27FC236}">
                  <a16:creationId xmlns:a16="http://schemas.microsoft.com/office/drawing/2014/main" id="{92BA3B9E-D528-5517-02A4-FA7566494C1A}"/>
                </a:ext>
              </a:extLst>
            </p:cNvPr>
            <p:cNvSpPr>
              <a:spLocks noChangeArrowheads="1"/>
            </p:cNvSpPr>
            <p:nvPr/>
          </p:nvSpPr>
          <p:spPr bwMode="auto">
            <a:xfrm>
              <a:off x="4302" y="1152"/>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2" name="Oval 84">
              <a:extLst>
                <a:ext uri="{FF2B5EF4-FFF2-40B4-BE49-F238E27FC236}">
                  <a16:creationId xmlns:a16="http://schemas.microsoft.com/office/drawing/2014/main" id="{230CD8A8-E7EF-D4D0-E696-23D8DFCB63E0}"/>
                </a:ext>
              </a:extLst>
            </p:cNvPr>
            <p:cNvSpPr>
              <a:spLocks noChangeArrowheads="1"/>
            </p:cNvSpPr>
            <p:nvPr/>
          </p:nvSpPr>
          <p:spPr bwMode="auto">
            <a:xfrm>
              <a:off x="4686" y="864"/>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3" name="Oval 85">
              <a:extLst>
                <a:ext uri="{FF2B5EF4-FFF2-40B4-BE49-F238E27FC236}">
                  <a16:creationId xmlns:a16="http://schemas.microsoft.com/office/drawing/2014/main" id="{0860B2C9-6249-9466-1D29-317990FC70F9}"/>
                </a:ext>
              </a:extLst>
            </p:cNvPr>
            <p:cNvSpPr>
              <a:spLocks noChangeArrowheads="1"/>
            </p:cNvSpPr>
            <p:nvPr/>
          </p:nvSpPr>
          <p:spPr bwMode="auto">
            <a:xfrm>
              <a:off x="4542" y="1344"/>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4" name="Oval 86">
              <a:extLst>
                <a:ext uri="{FF2B5EF4-FFF2-40B4-BE49-F238E27FC236}">
                  <a16:creationId xmlns:a16="http://schemas.microsoft.com/office/drawing/2014/main" id="{AD3FB57F-9407-B3F3-5EE0-113C8F9F1896}"/>
                </a:ext>
              </a:extLst>
            </p:cNvPr>
            <p:cNvSpPr>
              <a:spLocks noChangeArrowheads="1"/>
            </p:cNvSpPr>
            <p:nvPr/>
          </p:nvSpPr>
          <p:spPr bwMode="auto">
            <a:xfrm>
              <a:off x="4398" y="816"/>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5" name="Oval 87">
              <a:extLst>
                <a:ext uri="{FF2B5EF4-FFF2-40B4-BE49-F238E27FC236}">
                  <a16:creationId xmlns:a16="http://schemas.microsoft.com/office/drawing/2014/main" id="{A55A115F-1010-2246-8CB4-BF09A78CFFA3}"/>
                </a:ext>
              </a:extLst>
            </p:cNvPr>
            <p:cNvSpPr>
              <a:spLocks noChangeArrowheads="1"/>
            </p:cNvSpPr>
            <p:nvPr/>
          </p:nvSpPr>
          <p:spPr bwMode="auto">
            <a:xfrm>
              <a:off x="3966" y="1344"/>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6" name="Oval 88">
              <a:extLst>
                <a:ext uri="{FF2B5EF4-FFF2-40B4-BE49-F238E27FC236}">
                  <a16:creationId xmlns:a16="http://schemas.microsoft.com/office/drawing/2014/main" id="{8E818648-6031-4822-076F-399F68DE486E}"/>
                </a:ext>
              </a:extLst>
            </p:cNvPr>
            <p:cNvSpPr>
              <a:spLocks noChangeArrowheads="1"/>
            </p:cNvSpPr>
            <p:nvPr/>
          </p:nvSpPr>
          <p:spPr bwMode="auto">
            <a:xfrm>
              <a:off x="3726" y="1248"/>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grpSp>
          <p:nvGrpSpPr>
            <p:cNvPr id="163877" name="Group 89">
              <a:extLst>
                <a:ext uri="{FF2B5EF4-FFF2-40B4-BE49-F238E27FC236}">
                  <a16:creationId xmlns:a16="http://schemas.microsoft.com/office/drawing/2014/main" id="{84F22736-4BBF-9232-F3AF-AA437028CF5F}"/>
                </a:ext>
              </a:extLst>
            </p:cNvPr>
            <p:cNvGrpSpPr>
              <a:grpSpLocks/>
            </p:cNvGrpSpPr>
            <p:nvPr/>
          </p:nvGrpSpPr>
          <p:grpSpPr bwMode="auto">
            <a:xfrm>
              <a:off x="3933" y="1488"/>
              <a:ext cx="789" cy="215"/>
              <a:chOff x="1839" y="1488"/>
              <a:chExt cx="789" cy="311"/>
            </a:xfrm>
          </p:grpSpPr>
          <p:sp>
            <p:nvSpPr>
              <p:cNvPr id="163917" name="Line 90">
                <a:extLst>
                  <a:ext uri="{FF2B5EF4-FFF2-40B4-BE49-F238E27FC236}">
                    <a16:creationId xmlns:a16="http://schemas.microsoft.com/office/drawing/2014/main" id="{888D819A-328C-AB52-F77C-25EBA8900234}"/>
                  </a:ext>
                </a:extLst>
              </p:cNvPr>
              <p:cNvSpPr>
                <a:spLocks noChangeShapeType="1"/>
              </p:cNvSpPr>
              <p:nvPr/>
            </p:nvSpPr>
            <p:spPr bwMode="auto">
              <a:xfrm rot="-1625931">
                <a:off x="1839" y="1488"/>
                <a:ext cx="45" cy="31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18" name="Line 91">
                <a:extLst>
                  <a:ext uri="{FF2B5EF4-FFF2-40B4-BE49-F238E27FC236}">
                    <a16:creationId xmlns:a16="http://schemas.microsoft.com/office/drawing/2014/main" id="{D590FCDB-9B10-A5CB-9147-0723339F505A}"/>
                  </a:ext>
                </a:extLst>
              </p:cNvPr>
              <p:cNvSpPr>
                <a:spLocks noChangeShapeType="1"/>
              </p:cNvSpPr>
              <p:nvPr/>
            </p:nvSpPr>
            <p:spPr bwMode="auto">
              <a:xfrm rot="19974069" flipH="1">
                <a:off x="2080" y="1584"/>
                <a:ext cx="3" cy="2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19" name="Line 92">
                <a:extLst>
                  <a:ext uri="{FF2B5EF4-FFF2-40B4-BE49-F238E27FC236}">
                    <a16:creationId xmlns:a16="http://schemas.microsoft.com/office/drawing/2014/main" id="{8FF93CD5-8939-3EDD-F62A-37EA2F19C110}"/>
                  </a:ext>
                </a:extLst>
              </p:cNvPr>
              <p:cNvSpPr>
                <a:spLocks noChangeShapeType="1"/>
              </p:cNvSpPr>
              <p:nvPr/>
            </p:nvSpPr>
            <p:spPr bwMode="auto">
              <a:xfrm rot="19974069" flipH="1">
                <a:off x="2158" y="1542"/>
                <a:ext cx="150" cy="25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20" name="Line 93">
                <a:extLst>
                  <a:ext uri="{FF2B5EF4-FFF2-40B4-BE49-F238E27FC236}">
                    <a16:creationId xmlns:a16="http://schemas.microsoft.com/office/drawing/2014/main" id="{F031DFC7-0A94-9534-26FC-A64B4B477006}"/>
                  </a:ext>
                </a:extLst>
              </p:cNvPr>
              <p:cNvSpPr>
                <a:spLocks noChangeShapeType="1"/>
              </p:cNvSpPr>
              <p:nvPr/>
            </p:nvSpPr>
            <p:spPr bwMode="auto">
              <a:xfrm rot="19974069" flipH="1">
                <a:off x="2310" y="1601"/>
                <a:ext cx="138"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21" name="Line 94">
                <a:extLst>
                  <a:ext uri="{FF2B5EF4-FFF2-40B4-BE49-F238E27FC236}">
                    <a16:creationId xmlns:a16="http://schemas.microsoft.com/office/drawing/2014/main" id="{245BCEB8-EB18-14ED-E9D7-54DA37340D8A}"/>
                  </a:ext>
                </a:extLst>
              </p:cNvPr>
              <p:cNvSpPr>
                <a:spLocks noChangeShapeType="1"/>
              </p:cNvSpPr>
              <p:nvPr/>
            </p:nvSpPr>
            <p:spPr bwMode="auto">
              <a:xfrm rot="19974069" flipH="1">
                <a:off x="2394" y="1625"/>
                <a:ext cx="234"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grpSp>
        <p:sp>
          <p:nvSpPr>
            <p:cNvPr id="163878" name="Oval 95">
              <a:extLst>
                <a:ext uri="{FF2B5EF4-FFF2-40B4-BE49-F238E27FC236}">
                  <a16:creationId xmlns:a16="http://schemas.microsoft.com/office/drawing/2014/main" id="{EF7C2B4F-8CED-E0F7-2DDF-E333CC45E9E5}"/>
                </a:ext>
              </a:extLst>
            </p:cNvPr>
            <p:cNvSpPr>
              <a:spLocks noChangeArrowheads="1"/>
            </p:cNvSpPr>
            <p:nvPr/>
          </p:nvSpPr>
          <p:spPr bwMode="auto">
            <a:xfrm>
              <a:off x="4542" y="2751"/>
              <a:ext cx="72" cy="7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79" name="Oval 96">
              <a:extLst>
                <a:ext uri="{FF2B5EF4-FFF2-40B4-BE49-F238E27FC236}">
                  <a16:creationId xmlns:a16="http://schemas.microsoft.com/office/drawing/2014/main" id="{9ED5418B-E44B-F50C-C91F-AE240AB6B437}"/>
                </a:ext>
              </a:extLst>
            </p:cNvPr>
            <p:cNvSpPr>
              <a:spLocks noChangeArrowheads="1"/>
            </p:cNvSpPr>
            <p:nvPr/>
          </p:nvSpPr>
          <p:spPr bwMode="auto">
            <a:xfrm>
              <a:off x="4638" y="2751"/>
              <a:ext cx="72" cy="7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0" name="Oval 97">
              <a:extLst>
                <a:ext uri="{FF2B5EF4-FFF2-40B4-BE49-F238E27FC236}">
                  <a16:creationId xmlns:a16="http://schemas.microsoft.com/office/drawing/2014/main" id="{4EDE5039-E0A0-C9E0-2012-F6F10D94B742}"/>
                </a:ext>
              </a:extLst>
            </p:cNvPr>
            <p:cNvSpPr>
              <a:spLocks noChangeArrowheads="1"/>
            </p:cNvSpPr>
            <p:nvPr/>
          </p:nvSpPr>
          <p:spPr bwMode="auto">
            <a:xfrm>
              <a:off x="3486" y="2727"/>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1" name="Oval 98">
              <a:extLst>
                <a:ext uri="{FF2B5EF4-FFF2-40B4-BE49-F238E27FC236}">
                  <a16:creationId xmlns:a16="http://schemas.microsoft.com/office/drawing/2014/main" id="{36415480-9FD5-27E8-8BA6-B0C234286526}"/>
                </a:ext>
              </a:extLst>
            </p:cNvPr>
            <p:cNvSpPr>
              <a:spLocks noChangeArrowheads="1"/>
            </p:cNvSpPr>
            <p:nvPr/>
          </p:nvSpPr>
          <p:spPr bwMode="auto">
            <a:xfrm>
              <a:off x="4734" y="2727"/>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2" name="Oval 99">
              <a:extLst>
                <a:ext uri="{FF2B5EF4-FFF2-40B4-BE49-F238E27FC236}">
                  <a16:creationId xmlns:a16="http://schemas.microsoft.com/office/drawing/2014/main" id="{14EFE585-1F09-E7DC-32E7-3AA9A6BEE3E3}"/>
                </a:ext>
              </a:extLst>
            </p:cNvPr>
            <p:cNvSpPr>
              <a:spLocks noChangeArrowheads="1"/>
            </p:cNvSpPr>
            <p:nvPr/>
          </p:nvSpPr>
          <p:spPr bwMode="auto">
            <a:xfrm>
              <a:off x="4062" y="2715"/>
              <a:ext cx="108" cy="108"/>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3" name="Oval 100">
              <a:extLst>
                <a:ext uri="{FF2B5EF4-FFF2-40B4-BE49-F238E27FC236}">
                  <a16:creationId xmlns:a16="http://schemas.microsoft.com/office/drawing/2014/main" id="{DFE7E87F-9169-0576-81B0-36F1D9FB0EF5}"/>
                </a:ext>
              </a:extLst>
            </p:cNvPr>
            <p:cNvSpPr>
              <a:spLocks noChangeArrowheads="1"/>
            </p:cNvSpPr>
            <p:nvPr/>
          </p:nvSpPr>
          <p:spPr bwMode="auto">
            <a:xfrm>
              <a:off x="3342" y="2727"/>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4" name="Oval 101">
              <a:extLst>
                <a:ext uri="{FF2B5EF4-FFF2-40B4-BE49-F238E27FC236}">
                  <a16:creationId xmlns:a16="http://schemas.microsoft.com/office/drawing/2014/main" id="{EA13A6C1-E9AC-CB6C-784B-204EC19B5CD1}"/>
                </a:ext>
              </a:extLst>
            </p:cNvPr>
            <p:cNvSpPr>
              <a:spLocks noChangeArrowheads="1"/>
            </p:cNvSpPr>
            <p:nvPr/>
          </p:nvSpPr>
          <p:spPr bwMode="auto">
            <a:xfrm>
              <a:off x="5070" y="2679"/>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5" name="Oval 102">
              <a:extLst>
                <a:ext uri="{FF2B5EF4-FFF2-40B4-BE49-F238E27FC236}">
                  <a16:creationId xmlns:a16="http://schemas.microsoft.com/office/drawing/2014/main" id="{240B032E-A3FC-AC9F-715F-BE8B5820D73E}"/>
                </a:ext>
              </a:extLst>
            </p:cNvPr>
            <p:cNvSpPr>
              <a:spLocks noChangeArrowheads="1"/>
            </p:cNvSpPr>
            <p:nvPr/>
          </p:nvSpPr>
          <p:spPr bwMode="auto">
            <a:xfrm>
              <a:off x="3630" y="2679"/>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6" name="Oval 103">
              <a:extLst>
                <a:ext uri="{FF2B5EF4-FFF2-40B4-BE49-F238E27FC236}">
                  <a16:creationId xmlns:a16="http://schemas.microsoft.com/office/drawing/2014/main" id="{8E5FE0D7-4BD5-78EE-6BC2-C0FBC383B8BE}"/>
                </a:ext>
              </a:extLst>
            </p:cNvPr>
            <p:cNvSpPr>
              <a:spLocks noChangeArrowheads="1"/>
            </p:cNvSpPr>
            <p:nvPr/>
          </p:nvSpPr>
          <p:spPr bwMode="auto">
            <a:xfrm>
              <a:off x="3822" y="2631"/>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7" name="Oval 104">
              <a:extLst>
                <a:ext uri="{FF2B5EF4-FFF2-40B4-BE49-F238E27FC236}">
                  <a16:creationId xmlns:a16="http://schemas.microsoft.com/office/drawing/2014/main" id="{E34CC86F-0A87-F9F5-ACE1-8053A4B41A35}"/>
                </a:ext>
              </a:extLst>
            </p:cNvPr>
            <p:cNvSpPr>
              <a:spLocks noChangeArrowheads="1"/>
            </p:cNvSpPr>
            <p:nvPr/>
          </p:nvSpPr>
          <p:spPr bwMode="auto">
            <a:xfrm>
              <a:off x="4572" y="3204"/>
              <a:ext cx="108" cy="108"/>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8" name="Oval 105">
              <a:extLst>
                <a:ext uri="{FF2B5EF4-FFF2-40B4-BE49-F238E27FC236}">
                  <a16:creationId xmlns:a16="http://schemas.microsoft.com/office/drawing/2014/main" id="{4B23E19E-089B-CAD1-97AE-39A472CEC460}"/>
                </a:ext>
              </a:extLst>
            </p:cNvPr>
            <p:cNvSpPr>
              <a:spLocks noChangeArrowheads="1"/>
            </p:cNvSpPr>
            <p:nvPr/>
          </p:nvSpPr>
          <p:spPr bwMode="auto">
            <a:xfrm>
              <a:off x="3384" y="3204"/>
              <a:ext cx="108" cy="108"/>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89" name="Oval 106">
              <a:extLst>
                <a:ext uri="{FF2B5EF4-FFF2-40B4-BE49-F238E27FC236}">
                  <a16:creationId xmlns:a16="http://schemas.microsoft.com/office/drawing/2014/main" id="{90743340-EC62-0D63-780B-A86A9FF4F159}"/>
                </a:ext>
              </a:extLst>
            </p:cNvPr>
            <p:cNvSpPr>
              <a:spLocks noChangeArrowheads="1"/>
            </p:cNvSpPr>
            <p:nvPr/>
          </p:nvSpPr>
          <p:spPr bwMode="auto">
            <a:xfrm>
              <a:off x="5214" y="3216"/>
              <a:ext cx="96" cy="96"/>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0" name="Oval 107">
              <a:extLst>
                <a:ext uri="{FF2B5EF4-FFF2-40B4-BE49-F238E27FC236}">
                  <a16:creationId xmlns:a16="http://schemas.microsoft.com/office/drawing/2014/main" id="{FF4D6318-A4FC-9F4A-68E1-5102C616BDDE}"/>
                </a:ext>
              </a:extLst>
            </p:cNvPr>
            <p:cNvSpPr>
              <a:spLocks noChangeArrowheads="1"/>
            </p:cNvSpPr>
            <p:nvPr/>
          </p:nvSpPr>
          <p:spPr bwMode="auto">
            <a:xfrm>
              <a:off x="4884" y="3216"/>
              <a:ext cx="96" cy="96"/>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1" name="Oval 108">
              <a:extLst>
                <a:ext uri="{FF2B5EF4-FFF2-40B4-BE49-F238E27FC236}">
                  <a16:creationId xmlns:a16="http://schemas.microsoft.com/office/drawing/2014/main" id="{C6FED681-35BF-14C3-6779-B375AD16DF32}"/>
                </a:ext>
              </a:extLst>
            </p:cNvPr>
            <p:cNvSpPr>
              <a:spLocks noChangeArrowheads="1"/>
            </p:cNvSpPr>
            <p:nvPr/>
          </p:nvSpPr>
          <p:spPr bwMode="auto">
            <a:xfrm>
              <a:off x="3534" y="3240"/>
              <a:ext cx="72" cy="72"/>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2" name="Oval 109">
              <a:extLst>
                <a:ext uri="{FF2B5EF4-FFF2-40B4-BE49-F238E27FC236}">
                  <a16:creationId xmlns:a16="http://schemas.microsoft.com/office/drawing/2014/main" id="{003BDE60-8D6A-AAC8-3242-8B687B5DFAF5}"/>
                </a:ext>
              </a:extLst>
            </p:cNvPr>
            <p:cNvSpPr>
              <a:spLocks noChangeArrowheads="1"/>
            </p:cNvSpPr>
            <p:nvPr/>
          </p:nvSpPr>
          <p:spPr bwMode="auto">
            <a:xfrm>
              <a:off x="3630" y="3240"/>
              <a:ext cx="72" cy="72"/>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3" name="Oval 110">
              <a:extLst>
                <a:ext uri="{FF2B5EF4-FFF2-40B4-BE49-F238E27FC236}">
                  <a16:creationId xmlns:a16="http://schemas.microsoft.com/office/drawing/2014/main" id="{B1E040B1-0107-3313-CE89-88F75A02CAF1}"/>
                </a:ext>
              </a:extLst>
            </p:cNvPr>
            <p:cNvSpPr>
              <a:spLocks noChangeArrowheads="1"/>
            </p:cNvSpPr>
            <p:nvPr/>
          </p:nvSpPr>
          <p:spPr bwMode="auto">
            <a:xfrm>
              <a:off x="3732" y="3168"/>
              <a:ext cx="144" cy="144"/>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4" name="Oval 111">
              <a:extLst>
                <a:ext uri="{FF2B5EF4-FFF2-40B4-BE49-F238E27FC236}">
                  <a16:creationId xmlns:a16="http://schemas.microsoft.com/office/drawing/2014/main" id="{4F23CE20-0DD4-70BB-596A-3AB8A7678352}"/>
                </a:ext>
              </a:extLst>
            </p:cNvPr>
            <p:cNvSpPr>
              <a:spLocks noChangeArrowheads="1"/>
            </p:cNvSpPr>
            <p:nvPr/>
          </p:nvSpPr>
          <p:spPr bwMode="auto">
            <a:xfrm>
              <a:off x="3918" y="3168"/>
              <a:ext cx="144" cy="144"/>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5" name="Oval 112">
              <a:extLst>
                <a:ext uri="{FF2B5EF4-FFF2-40B4-BE49-F238E27FC236}">
                  <a16:creationId xmlns:a16="http://schemas.microsoft.com/office/drawing/2014/main" id="{E4BD941D-EA5E-A6A1-708A-22F4543B40C3}"/>
                </a:ext>
              </a:extLst>
            </p:cNvPr>
            <p:cNvSpPr>
              <a:spLocks noChangeArrowheads="1"/>
            </p:cNvSpPr>
            <p:nvPr/>
          </p:nvSpPr>
          <p:spPr bwMode="auto">
            <a:xfrm>
              <a:off x="4710" y="3168"/>
              <a:ext cx="144" cy="144"/>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6" name="Oval 113">
              <a:extLst>
                <a:ext uri="{FF2B5EF4-FFF2-40B4-BE49-F238E27FC236}">
                  <a16:creationId xmlns:a16="http://schemas.microsoft.com/office/drawing/2014/main" id="{494DD728-D469-16CD-AF06-79F694FB9D6D}"/>
                </a:ext>
              </a:extLst>
            </p:cNvPr>
            <p:cNvSpPr>
              <a:spLocks noChangeArrowheads="1"/>
            </p:cNvSpPr>
            <p:nvPr/>
          </p:nvSpPr>
          <p:spPr bwMode="auto">
            <a:xfrm>
              <a:off x="4998" y="3120"/>
              <a:ext cx="192" cy="192"/>
            </a:xfrm>
            <a:prstGeom prst="ellipse">
              <a:avLst/>
            </a:prstGeom>
            <a:gradFill rotWithShape="0">
              <a:gsLst>
                <a:gs pos="0">
                  <a:srgbClr val="FFFF99"/>
                </a:gs>
                <a:gs pos="100000">
                  <a:srgbClr val="8F8F56"/>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7" name="Line 114">
              <a:extLst>
                <a:ext uri="{FF2B5EF4-FFF2-40B4-BE49-F238E27FC236}">
                  <a16:creationId xmlns:a16="http://schemas.microsoft.com/office/drawing/2014/main" id="{3519325C-6C3D-F769-E020-33B39D310C70}"/>
                </a:ext>
              </a:extLst>
            </p:cNvPr>
            <p:cNvSpPr>
              <a:spLocks noChangeShapeType="1"/>
            </p:cNvSpPr>
            <p:nvPr/>
          </p:nvSpPr>
          <p:spPr bwMode="auto">
            <a:xfrm>
              <a:off x="3198" y="3342"/>
              <a:ext cx="1104" cy="0"/>
            </a:xfrm>
            <a:prstGeom prst="line">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898" name="Oval 115">
              <a:extLst>
                <a:ext uri="{FF2B5EF4-FFF2-40B4-BE49-F238E27FC236}">
                  <a16:creationId xmlns:a16="http://schemas.microsoft.com/office/drawing/2014/main" id="{214773FE-3A26-6A35-8F24-698246117A2C}"/>
                </a:ext>
              </a:extLst>
            </p:cNvPr>
            <p:cNvSpPr>
              <a:spLocks noChangeArrowheads="1"/>
            </p:cNvSpPr>
            <p:nvPr/>
          </p:nvSpPr>
          <p:spPr bwMode="auto">
            <a:xfrm>
              <a:off x="3642" y="1896"/>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899" name="Oval 116">
              <a:extLst>
                <a:ext uri="{FF2B5EF4-FFF2-40B4-BE49-F238E27FC236}">
                  <a16:creationId xmlns:a16="http://schemas.microsoft.com/office/drawing/2014/main" id="{E710E48F-E931-E33B-F88A-95D7C1980502}"/>
                </a:ext>
              </a:extLst>
            </p:cNvPr>
            <p:cNvSpPr>
              <a:spLocks noChangeArrowheads="1"/>
            </p:cNvSpPr>
            <p:nvPr/>
          </p:nvSpPr>
          <p:spPr bwMode="auto">
            <a:xfrm>
              <a:off x="3828" y="1896"/>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0" name="Oval 117">
              <a:extLst>
                <a:ext uri="{FF2B5EF4-FFF2-40B4-BE49-F238E27FC236}">
                  <a16:creationId xmlns:a16="http://schemas.microsoft.com/office/drawing/2014/main" id="{D9830859-5BFD-3CED-B530-32DF396FD74F}"/>
                </a:ext>
              </a:extLst>
            </p:cNvPr>
            <p:cNvSpPr>
              <a:spLocks noChangeArrowheads="1"/>
            </p:cNvSpPr>
            <p:nvPr/>
          </p:nvSpPr>
          <p:spPr bwMode="auto">
            <a:xfrm>
              <a:off x="4020" y="1848"/>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1" name="Oval 118">
              <a:extLst>
                <a:ext uri="{FF2B5EF4-FFF2-40B4-BE49-F238E27FC236}">
                  <a16:creationId xmlns:a16="http://schemas.microsoft.com/office/drawing/2014/main" id="{53AD9956-2B20-366C-7526-94693500121F}"/>
                </a:ext>
              </a:extLst>
            </p:cNvPr>
            <p:cNvSpPr>
              <a:spLocks noChangeArrowheads="1"/>
            </p:cNvSpPr>
            <p:nvPr/>
          </p:nvSpPr>
          <p:spPr bwMode="auto">
            <a:xfrm>
              <a:off x="4392" y="1932"/>
              <a:ext cx="108" cy="108"/>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2" name="Oval 119">
              <a:extLst>
                <a:ext uri="{FF2B5EF4-FFF2-40B4-BE49-F238E27FC236}">
                  <a16:creationId xmlns:a16="http://schemas.microsoft.com/office/drawing/2014/main" id="{97DAD267-2009-387D-959B-CF2484CF78F2}"/>
                </a:ext>
              </a:extLst>
            </p:cNvPr>
            <p:cNvSpPr>
              <a:spLocks noChangeArrowheads="1"/>
            </p:cNvSpPr>
            <p:nvPr/>
          </p:nvSpPr>
          <p:spPr bwMode="auto">
            <a:xfrm>
              <a:off x="4266" y="1944"/>
              <a:ext cx="96" cy="96"/>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3" name="Oval 120">
              <a:extLst>
                <a:ext uri="{FF2B5EF4-FFF2-40B4-BE49-F238E27FC236}">
                  <a16:creationId xmlns:a16="http://schemas.microsoft.com/office/drawing/2014/main" id="{AD43355C-85CC-15B8-8F2F-AA40451BF006}"/>
                </a:ext>
              </a:extLst>
            </p:cNvPr>
            <p:cNvSpPr>
              <a:spLocks noChangeArrowheads="1"/>
            </p:cNvSpPr>
            <p:nvPr/>
          </p:nvSpPr>
          <p:spPr bwMode="auto">
            <a:xfrm>
              <a:off x="4542" y="1896"/>
              <a:ext cx="144" cy="144"/>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4" name="Oval 121">
              <a:extLst>
                <a:ext uri="{FF2B5EF4-FFF2-40B4-BE49-F238E27FC236}">
                  <a16:creationId xmlns:a16="http://schemas.microsoft.com/office/drawing/2014/main" id="{CE6CF7B2-1132-9702-47F2-C537525699BD}"/>
                </a:ext>
              </a:extLst>
            </p:cNvPr>
            <p:cNvSpPr>
              <a:spLocks noChangeArrowheads="1"/>
            </p:cNvSpPr>
            <p:nvPr/>
          </p:nvSpPr>
          <p:spPr bwMode="auto">
            <a:xfrm>
              <a:off x="4722" y="1848"/>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5" name="Oval 122">
              <a:extLst>
                <a:ext uri="{FF2B5EF4-FFF2-40B4-BE49-F238E27FC236}">
                  <a16:creationId xmlns:a16="http://schemas.microsoft.com/office/drawing/2014/main" id="{B4DFDD95-8A31-9FE4-9A17-0987A4C46F24}"/>
                </a:ext>
              </a:extLst>
            </p:cNvPr>
            <p:cNvSpPr>
              <a:spLocks noChangeArrowheads="1"/>
            </p:cNvSpPr>
            <p:nvPr/>
          </p:nvSpPr>
          <p:spPr bwMode="auto">
            <a:xfrm>
              <a:off x="4956" y="1848"/>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6" name="AutoShape 123">
              <a:extLst>
                <a:ext uri="{FF2B5EF4-FFF2-40B4-BE49-F238E27FC236}">
                  <a16:creationId xmlns:a16="http://schemas.microsoft.com/office/drawing/2014/main" id="{72C46BC6-2015-74AE-70BD-2FBB86AF58C0}"/>
                </a:ext>
              </a:extLst>
            </p:cNvPr>
            <p:cNvSpPr>
              <a:spLocks/>
            </p:cNvSpPr>
            <p:nvPr/>
          </p:nvSpPr>
          <p:spPr bwMode="auto">
            <a:xfrm rot="5400000">
              <a:off x="4320" y="1272"/>
              <a:ext cx="144" cy="1584"/>
            </a:xfrm>
            <a:prstGeom prst="rightBrace">
              <a:avLst>
                <a:gd name="adj1" fmla="val 421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7" name="Oval 124">
              <a:extLst>
                <a:ext uri="{FF2B5EF4-FFF2-40B4-BE49-F238E27FC236}">
                  <a16:creationId xmlns:a16="http://schemas.microsoft.com/office/drawing/2014/main" id="{D7C872B1-6964-C7E0-2F7D-E307DA20F1F8}"/>
                </a:ext>
              </a:extLst>
            </p:cNvPr>
            <p:cNvSpPr>
              <a:spLocks noChangeArrowheads="1"/>
            </p:cNvSpPr>
            <p:nvPr/>
          </p:nvSpPr>
          <p:spPr bwMode="auto">
            <a:xfrm>
              <a:off x="4860" y="2631"/>
              <a:ext cx="192" cy="192"/>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wrap="none"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sp>
          <p:nvSpPr>
            <p:cNvPr id="163908" name="AutoShape 125">
              <a:extLst>
                <a:ext uri="{FF2B5EF4-FFF2-40B4-BE49-F238E27FC236}">
                  <a16:creationId xmlns:a16="http://schemas.microsoft.com/office/drawing/2014/main" id="{CE5C1ACB-F494-F2E8-6D4B-6F31317380C3}"/>
                </a:ext>
              </a:extLst>
            </p:cNvPr>
            <p:cNvSpPr>
              <a:spLocks noChangeArrowheads="1"/>
            </p:cNvSpPr>
            <p:nvPr/>
          </p:nvSpPr>
          <p:spPr bwMode="auto">
            <a:xfrm rot="5400000">
              <a:off x="4962" y="2898"/>
              <a:ext cx="26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700 h 21600"/>
                <a:gd name="T14" fmla="*/ 16936 w 21600"/>
                <a:gd name="T15" fmla="*/ 15900 h 21600"/>
              </a:gdLst>
              <a:ahLst/>
              <a:cxnLst>
                <a:cxn ang="T8">
                  <a:pos x="T0" y="T1"/>
                </a:cxn>
                <a:cxn ang="T9">
                  <a:pos x="T2" y="T3"/>
                </a:cxn>
                <a:cxn ang="T10">
                  <a:pos x="T4" y="T5"/>
                </a:cxn>
                <a:cxn ang="T11">
                  <a:pos x="T6" y="T7"/>
                </a:cxn>
              </a:cxnLst>
              <a:rect l="T12" t="T13" r="T14" b="T15"/>
              <a:pathLst>
                <a:path w="21600" h="21600">
                  <a:moveTo>
                    <a:pt x="11639" y="0"/>
                  </a:moveTo>
                  <a:lnTo>
                    <a:pt x="11639" y="5700"/>
                  </a:lnTo>
                  <a:lnTo>
                    <a:pt x="3375" y="5700"/>
                  </a:lnTo>
                  <a:lnTo>
                    <a:pt x="3375" y="15900"/>
                  </a:lnTo>
                  <a:lnTo>
                    <a:pt x="11639" y="15900"/>
                  </a:lnTo>
                  <a:lnTo>
                    <a:pt x="11639" y="21600"/>
                  </a:lnTo>
                  <a:lnTo>
                    <a:pt x="21600" y="10800"/>
                  </a:lnTo>
                  <a:lnTo>
                    <a:pt x="11639" y="0"/>
                  </a:lnTo>
                  <a:close/>
                </a:path>
                <a:path w="21600" h="21600">
                  <a:moveTo>
                    <a:pt x="1350" y="5700"/>
                  </a:moveTo>
                  <a:lnTo>
                    <a:pt x="1350" y="15900"/>
                  </a:lnTo>
                  <a:lnTo>
                    <a:pt x="2700" y="15900"/>
                  </a:lnTo>
                  <a:lnTo>
                    <a:pt x="2700" y="5700"/>
                  </a:lnTo>
                  <a:lnTo>
                    <a:pt x="1350" y="5700"/>
                  </a:lnTo>
                  <a:close/>
                </a:path>
                <a:path w="21600" h="21600">
                  <a:moveTo>
                    <a:pt x="0" y="5700"/>
                  </a:moveTo>
                  <a:lnTo>
                    <a:pt x="0" y="15900"/>
                  </a:lnTo>
                  <a:lnTo>
                    <a:pt x="675" y="15900"/>
                  </a:lnTo>
                  <a:lnTo>
                    <a:pt x="675" y="5700"/>
                  </a:lnTo>
                  <a:lnTo>
                    <a:pt x="0" y="57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909" name="Text Box 126">
              <a:extLst>
                <a:ext uri="{FF2B5EF4-FFF2-40B4-BE49-F238E27FC236}">
                  <a16:creationId xmlns:a16="http://schemas.microsoft.com/office/drawing/2014/main" id="{6A96DBE8-9F9D-B65B-00AC-5632343FB726}"/>
                </a:ext>
              </a:extLst>
            </p:cNvPr>
            <p:cNvSpPr txBox="1">
              <a:spLocks noChangeArrowheads="1"/>
            </p:cNvSpPr>
            <p:nvPr/>
          </p:nvSpPr>
          <p:spPr bwMode="auto">
            <a:xfrm>
              <a:off x="4362" y="3318"/>
              <a:ext cx="1152" cy="3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300">
                  <a:solidFill>
                    <a:schemeClr val="tx1"/>
                  </a:solidFill>
                </a:rPr>
                <a:t>variabilita hodnot X</a:t>
              </a:r>
              <a:br>
                <a:rPr lang="cs-CZ" altLang="cs-CZ" sz="1300">
                  <a:solidFill>
                    <a:schemeClr val="tx1"/>
                  </a:solidFill>
                </a:rPr>
              </a:br>
              <a:r>
                <a:rPr lang="cs-CZ" altLang="cs-CZ" sz="1300">
                  <a:solidFill>
                    <a:schemeClr val="tx1"/>
                  </a:solidFill>
                </a:rPr>
                <a:t>v rameni </a:t>
              </a:r>
              <a:r>
                <a:rPr lang="cs-CZ" altLang="cs-CZ" sz="1300" b="1">
                  <a:solidFill>
                    <a:schemeClr val="tx1"/>
                  </a:solidFill>
                </a:rPr>
                <a:t>B</a:t>
              </a:r>
            </a:p>
          </p:txBody>
        </p:sp>
        <p:sp>
          <p:nvSpPr>
            <p:cNvPr id="163910" name="Line 127">
              <a:extLst>
                <a:ext uri="{FF2B5EF4-FFF2-40B4-BE49-F238E27FC236}">
                  <a16:creationId xmlns:a16="http://schemas.microsoft.com/office/drawing/2014/main" id="{E527733C-0FA2-A58D-1620-D81F77C44825}"/>
                </a:ext>
              </a:extLst>
            </p:cNvPr>
            <p:cNvSpPr>
              <a:spLocks noChangeShapeType="1"/>
            </p:cNvSpPr>
            <p:nvPr/>
          </p:nvSpPr>
          <p:spPr bwMode="auto">
            <a:xfrm>
              <a:off x="4380" y="3342"/>
              <a:ext cx="1104" cy="0"/>
            </a:xfrm>
            <a:prstGeom prst="line">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cs-CZ"/>
            </a:p>
          </p:txBody>
        </p:sp>
        <p:sp>
          <p:nvSpPr>
            <p:cNvPr id="163911" name="AutoShape 128">
              <a:extLst>
                <a:ext uri="{FF2B5EF4-FFF2-40B4-BE49-F238E27FC236}">
                  <a16:creationId xmlns:a16="http://schemas.microsoft.com/office/drawing/2014/main" id="{F6FC7C4E-28F7-139D-D3B4-4E351A2E4ED2}"/>
                </a:ext>
              </a:extLst>
            </p:cNvPr>
            <p:cNvSpPr>
              <a:spLocks noChangeArrowheads="1"/>
            </p:cNvSpPr>
            <p:nvPr/>
          </p:nvSpPr>
          <p:spPr bwMode="auto">
            <a:xfrm rot="2724496">
              <a:off x="3990" y="3624"/>
              <a:ext cx="192"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700 h 21600"/>
                <a:gd name="T14" fmla="*/ 17438 w 21600"/>
                <a:gd name="T15" fmla="*/ 15900 h 21600"/>
              </a:gdLst>
              <a:ahLst/>
              <a:cxnLst>
                <a:cxn ang="T8">
                  <a:pos x="T0" y="T1"/>
                </a:cxn>
                <a:cxn ang="T9">
                  <a:pos x="T2" y="T3"/>
                </a:cxn>
                <a:cxn ang="T10">
                  <a:pos x="T4" y="T5"/>
                </a:cxn>
                <a:cxn ang="T11">
                  <a:pos x="T6" y="T7"/>
                </a:cxn>
              </a:cxnLst>
              <a:rect l="T12" t="T13" r="T14" b="T15"/>
              <a:pathLst>
                <a:path w="21600" h="21600">
                  <a:moveTo>
                    <a:pt x="12869" y="0"/>
                  </a:moveTo>
                  <a:lnTo>
                    <a:pt x="12869" y="5700"/>
                  </a:lnTo>
                  <a:lnTo>
                    <a:pt x="3375" y="5700"/>
                  </a:lnTo>
                  <a:lnTo>
                    <a:pt x="3375" y="15900"/>
                  </a:lnTo>
                  <a:lnTo>
                    <a:pt x="12869" y="15900"/>
                  </a:lnTo>
                  <a:lnTo>
                    <a:pt x="12869" y="21600"/>
                  </a:lnTo>
                  <a:lnTo>
                    <a:pt x="21600" y="10800"/>
                  </a:lnTo>
                  <a:lnTo>
                    <a:pt x="12869" y="0"/>
                  </a:lnTo>
                  <a:close/>
                </a:path>
                <a:path w="21600" h="21600">
                  <a:moveTo>
                    <a:pt x="1350" y="5700"/>
                  </a:moveTo>
                  <a:lnTo>
                    <a:pt x="1350" y="15900"/>
                  </a:lnTo>
                  <a:lnTo>
                    <a:pt x="2700" y="15900"/>
                  </a:lnTo>
                  <a:lnTo>
                    <a:pt x="2700" y="5700"/>
                  </a:lnTo>
                  <a:lnTo>
                    <a:pt x="1350" y="5700"/>
                  </a:lnTo>
                  <a:close/>
                </a:path>
                <a:path w="21600" h="21600">
                  <a:moveTo>
                    <a:pt x="0" y="5700"/>
                  </a:moveTo>
                  <a:lnTo>
                    <a:pt x="0" y="15900"/>
                  </a:lnTo>
                  <a:lnTo>
                    <a:pt x="675" y="15900"/>
                  </a:lnTo>
                  <a:lnTo>
                    <a:pt x="675" y="5700"/>
                  </a:lnTo>
                  <a:lnTo>
                    <a:pt x="0" y="5700"/>
                  </a:lnTo>
                  <a:close/>
                </a:path>
              </a:pathLst>
            </a:custGeom>
            <a:solidFill>
              <a:srgbClr val="CC6600"/>
            </a:solidFill>
            <a:ln w="9525">
              <a:solidFill>
                <a:schemeClr val="tx1"/>
              </a:solidFill>
              <a:miter lim="800000"/>
              <a:headEnd/>
              <a:tailEnd/>
            </a:ln>
          </p:spPr>
          <p:txBody>
            <a:bodyPr anchor="ctr">
              <a:spAutoFit/>
            </a:bodyPr>
            <a:lstStyle/>
            <a:p>
              <a:endParaRPr lang="cs-CZ"/>
            </a:p>
          </p:txBody>
        </p:sp>
        <p:sp>
          <p:nvSpPr>
            <p:cNvPr id="163912" name="Line 129">
              <a:extLst>
                <a:ext uri="{FF2B5EF4-FFF2-40B4-BE49-F238E27FC236}">
                  <a16:creationId xmlns:a16="http://schemas.microsoft.com/office/drawing/2014/main" id="{8FDAA994-2435-55B7-48C7-C99057883266}"/>
                </a:ext>
              </a:extLst>
            </p:cNvPr>
            <p:cNvSpPr>
              <a:spLocks noChangeShapeType="1"/>
            </p:cNvSpPr>
            <p:nvPr/>
          </p:nvSpPr>
          <p:spPr bwMode="auto">
            <a:xfrm flipV="1">
              <a:off x="3726" y="2400"/>
              <a:ext cx="624" cy="19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cs-CZ"/>
            </a:p>
          </p:txBody>
        </p:sp>
        <p:sp>
          <p:nvSpPr>
            <p:cNvPr id="163913" name="Line 130">
              <a:extLst>
                <a:ext uri="{FF2B5EF4-FFF2-40B4-BE49-F238E27FC236}">
                  <a16:creationId xmlns:a16="http://schemas.microsoft.com/office/drawing/2014/main" id="{8CB6E301-33B5-6A7B-181C-002B045CED83}"/>
                </a:ext>
              </a:extLst>
            </p:cNvPr>
            <p:cNvSpPr>
              <a:spLocks noChangeShapeType="1"/>
            </p:cNvSpPr>
            <p:nvPr/>
          </p:nvSpPr>
          <p:spPr bwMode="auto">
            <a:xfrm flipH="1" flipV="1">
              <a:off x="4356" y="2400"/>
              <a:ext cx="564" cy="144"/>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cs-CZ"/>
            </a:p>
          </p:txBody>
        </p:sp>
        <p:sp>
          <p:nvSpPr>
            <p:cNvPr id="163914" name="Text Box 131">
              <a:extLst>
                <a:ext uri="{FF2B5EF4-FFF2-40B4-BE49-F238E27FC236}">
                  <a16:creationId xmlns:a16="http://schemas.microsoft.com/office/drawing/2014/main" id="{8257D81D-DBB7-16CA-FAC2-08D8EA1B3788}"/>
                </a:ext>
              </a:extLst>
            </p:cNvPr>
            <p:cNvSpPr txBox="1">
              <a:spLocks noChangeArrowheads="1"/>
            </p:cNvSpPr>
            <p:nvPr/>
          </p:nvSpPr>
          <p:spPr bwMode="auto">
            <a:xfrm>
              <a:off x="3198" y="2496"/>
              <a:ext cx="672" cy="1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cs-CZ" altLang="cs-CZ" sz="1300" dirty="0">
                  <a:solidFill>
                    <a:schemeClr val="tx1"/>
                  </a:solidFill>
                </a:rPr>
                <a:t>rameno</a:t>
              </a:r>
              <a:r>
                <a:rPr lang="cs-CZ" altLang="cs-CZ" sz="1300" b="1" dirty="0">
                  <a:solidFill>
                    <a:schemeClr val="tx1"/>
                  </a:solidFill>
                </a:rPr>
                <a:t> A</a:t>
              </a:r>
            </a:p>
          </p:txBody>
        </p:sp>
        <p:sp>
          <p:nvSpPr>
            <p:cNvPr id="163915" name="Text Box 132">
              <a:extLst>
                <a:ext uri="{FF2B5EF4-FFF2-40B4-BE49-F238E27FC236}">
                  <a16:creationId xmlns:a16="http://schemas.microsoft.com/office/drawing/2014/main" id="{BF9EF67E-ED88-45DE-C3D9-5D4FE5C4ED5C}"/>
                </a:ext>
              </a:extLst>
            </p:cNvPr>
            <p:cNvSpPr txBox="1">
              <a:spLocks noChangeArrowheads="1"/>
            </p:cNvSpPr>
            <p:nvPr/>
          </p:nvSpPr>
          <p:spPr bwMode="auto">
            <a:xfrm>
              <a:off x="4896" y="2460"/>
              <a:ext cx="672" cy="1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cs-CZ" altLang="cs-CZ" sz="1300">
                  <a:solidFill>
                    <a:schemeClr val="tx1"/>
                  </a:solidFill>
                </a:rPr>
                <a:t>rameno</a:t>
              </a:r>
              <a:r>
                <a:rPr lang="cs-CZ" altLang="cs-CZ" sz="1300" b="1">
                  <a:solidFill>
                    <a:schemeClr val="tx1"/>
                  </a:solidFill>
                </a:rPr>
                <a:t> B</a:t>
              </a:r>
            </a:p>
          </p:txBody>
        </p:sp>
        <p:sp>
          <p:nvSpPr>
            <p:cNvPr id="163916" name="Oval 133">
              <a:extLst>
                <a:ext uri="{FF2B5EF4-FFF2-40B4-BE49-F238E27FC236}">
                  <a16:creationId xmlns:a16="http://schemas.microsoft.com/office/drawing/2014/main" id="{C61756F1-D881-2467-20FF-5FBABD7BFB85}"/>
                </a:ext>
              </a:extLst>
            </p:cNvPr>
            <p:cNvSpPr>
              <a:spLocks noChangeArrowheads="1"/>
            </p:cNvSpPr>
            <p:nvPr/>
          </p:nvSpPr>
          <p:spPr bwMode="auto">
            <a:xfrm>
              <a:off x="5250" y="2715"/>
              <a:ext cx="108" cy="108"/>
            </a:xfrm>
            <a:prstGeom prst="ellipse">
              <a:avLst/>
            </a:prstGeom>
            <a:gradFill rotWithShape="0">
              <a:gsLst>
                <a:gs pos="0">
                  <a:srgbClr val="CC6600"/>
                </a:gs>
                <a:gs pos="100000">
                  <a:srgbClr val="723900"/>
                </a:gs>
              </a:gsLst>
              <a:path path="shape">
                <a:fillToRect l="50000" t="50000" r="50000" b="50000"/>
              </a:path>
            </a:gradFill>
            <a:ln w="9525">
              <a:solidFill>
                <a:schemeClr val="tx1"/>
              </a:solidFill>
              <a:round/>
              <a:headEnd/>
              <a:tailEnd/>
            </a:ln>
          </p:spPr>
          <p:txBody>
            <a:bodyPr anchor="ctr">
              <a:spAutoFit/>
            </a:bodyPr>
            <a:lstStyle>
              <a:lvl1pPr>
                <a:spcBef>
                  <a:spcPct val="20000"/>
                </a:spcBef>
                <a:buClr>
                  <a:schemeClr val="tx1"/>
                </a:buClr>
                <a:buSzPct val="80000"/>
                <a:buBlip>
                  <a:blip r:embed="rId2"/>
                </a:buBlip>
                <a:defRPr sz="1400">
                  <a:solidFill>
                    <a:srgbClr val="010101"/>
                  </a:solidFill>
                  <a:latin typeface="Arial" panose="020B0604020202020204" pitchFamily="34" charset="0"/>
                </a:defRPr>
              </a:lvl1pPr>
              <a:lvl2pPr marL="742950" indent="-285750">
                <a:spcBef>
                  <a:spcPct val="20000"/>
                </a:spcBef>
                <a:buSzPct val="80000"/>
                <a:buBlip>
                  <a:blip r:embed="rId3"/>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2"/>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solidFill>
                  <a:schemeClr val="tx1"/>
                </a:solidFill>
              </a:endParaRPr>
            </a:p>
          </p:txBody>
        </p:sp>
      </p:grpSp>
      <p:sp>
        <p:nvSpPr>
          <p:cNvPr id="163847" name="Line 134">
            <a:extLst>
              <a:ext uri="{FF2B5EF4-FFF2-40B4-BE49-F238E27FC236}">
                <a16:creationId xmlns:a16="http://schemas.microsoft.com/office/drawing/2014/main" id="{CE860149-D215-A380-7C1E-44B95FA9C285}"/>
              </a:ext>
            </a:extLst>
          </p:cNvPr>
          <p:cNvSpPr>
            <a:spLocks noChangeShapeType="1"/>
          </p:cNvSpPr>
          <p:nvPr/>
        </p:nvSpPr>
        <p:spPr bwMode="auto">
          <a:xfrm>
            <a:off x="4343400" y="7620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2552700" y="2967038"/>
            <a:ext cx="4038600" cy="461962"/>
          </a:xfrm>
          <a:prstGeom prst="rect">
            <a:avLst/>
          </a:prstGeom>
          <a:solidFill>
            <a:schemeClr val="bg1"/>
          </a:solidFill>
          <a:ln w="9525">
            <a:noFill/>
            <a:miter lim="800000"/>
            <a:headEnd/>
            <a:tailEnd/>
          </a:ln>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Tx/>
              <a:buSzPct val="70000"/>
              <a:buFont typeface="Wingdings" pitchFamily="2" charset="2"/>
              <a:buNone/>
            </a:pPr>
            <a:r>
              <a:rPr lang="cs-CZ" altLang="cs-CZ" sz="2400" b="1" dirty="0">
                <a:solidFill>
                  <a:srgbClr val="00B2AF"/>
                </a:solidFill>
              </a:rPr>
              <a:t>RANDOMIZACE</a:t>
            </a:r>
            <a:endParaRPr lang="cs-CZ" altLang="cs-CZ" sz="2400" b="1" u="sng" dirty="0">
              <a:solidFill>
                <a:srgbClr val="00B2AF"/>
              </a:solidFill>
            </a:endParaRPr>
          </a:p>
        </p:txBody>
      </p:sp>
      <p:sp>
        <p:nvSpPr>
          <p:cNvPr id="2" name="Obdélník 1">
            <a:extLst>
              <a:ext uri="{FF2B5EF4-FFF2-40B4-BE49-F238E27FC236}">
                <a16:creationId xmlns:a16="http://schemas.microsoft.com/office/drawing/2014/main" id="{D5C47217-F2AF-5AF5-2F23-1814F488D48E}"/>
              </a:ext>
            </a:extLst>
          </p:cNvPr>
          <p:cNvSpPr/>
          <p:nvPr/>
        </p:nvSpPr>
        <p:spPr>
          <a:xfrm>
            <a:off x="0" y="228600"/>
            <a:ext cx="9144000"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23372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0" y="379413"/>
            <a:ext cx="4038600" cy="461962"/>
          </a:xfrm>
          <a:prstGeom prst="rect">
            <a:avLst/>
          </a:prstGeom>
          <a:solidFill>
            <a:schemeClr val="bg1"/>
          </a:solidFill>
          <a:ln w="9525">
            <a:noFill/>
            <a:miter lim="800000"/>
            <a:headEnd/>
            <a:tailEnd/>
          </a:ln>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Wingdings" pitchFamily="2" charset="2"/>
              <a:buNone/>
            </a:pPr>
            <a:r>
              <a:rPr lang="cs-CZ" altLang="cs-CZ" sz="2400" b="1">
                <a:solidFill>
                  <a:srgbClr val="00B2AF"/>
                </a:solidFill>
              </a:rPr>
              <a:t>Randomizace</a:t>
            </a:r>
            <a:endParaRPr lang="cs-CZ" altLang="cs-CZ" sz="2400" b="1" u="sng">
              <a:solidFill>
                <a:srgbClr val="00B2AF"/>
              </a:solidFill>
            </a:endParaRPr>
          </a:p>
        </p:txBody>
      </p:sp>
      <p:grpSp>
        <p:nvGrpSpPr>
          <p:cNvPr id="2" name="Group 9"/>
          <p:cNvGrpSpPr>
            <a:grpSpLocks/>
          </p:cNvGrpSpPr>
          <p:nvPr/>
        </p:nvGrpSpPr>
        <p:grpSpPr bwMode="auto">
          <a:xfrm>
            <a:off x="152400" y="960438"/>
            <a:ext cx="8763000" cy="4808537"/>
            <a:chOff x="96" y="837"/>
            <a:chExt cx="5520" cy="3029"/>
          </a:xfrm>
        </p:grpSpPr>
        <p:pic>
          <p:nvPicPr>
            <p:cNvPr id="9225" name="Picture 5" descr="Random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 y="1614"/>
              <a:ext cx="3495" cy="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6"/>
            <p:cNvSpPr txBox="1">
              <a:spLocks noChangeArrowheads="1"/>
            </p:cNvSpPr>
            <p:nvPr/>
          </p:nvSpPr>
          <p:spPr bwMode="auto">
            <a:xfrm>
              <a:off x="96" y="837"/>
              <a:ext cx="55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Wingdings" pitchFamily="2" charset="2"/>
                <a:buNone/>
              </a:pPr>
              <a:r>
                <a:rPr lang="cs-CZ" altLang="cs-CZ" sz="1800" b="1" dirty="0">
                  <a:solidFill>
                    <a:srgbClr val="00B2AF"/>
                  </a:solidFill>
                </a:rPr>
                <a:t>Metodika a proces náhodného </a:t>
              </a:r>
              <a:r>
                <a:rPr lang="en-US" altLang="cs-CZ" sz="1800" b="1" dirty="0">
                  <a:solidFill>
                    <a:srgbClr val="00B2AF"/>
                  </a:solidFill>
                </a:rPr>
                <a:t>(</a:t>
              </a:r>
              <a:r>
                <a:rPr lang="cs-CZ" altLang="cs-CZ" sz="1800" b="1" dirty="0">
                  <a:solidFill>
                    <a:srgbClr val="00B2AF"/>
                  </a:solidFill>
                </a:rPr>
                <a:t>pseudonáhodného</a:t>
              </a:r>
              <a:r>
                <a:rPr lang="en-GB" altLang="cs-CZ" sz="1800" b="1" dirty="0">
                  <a:solidFill>
                    <a:srgbClr val="00B2AF"/>
                  </a:solidFill>
                </a:rPr>
                <a:t>)</a:t>
              </a:r>
              <a:r>
                <a:rPr lang="cs-CZ" altLang="cs-CZ" sz="1800" b="1" dirty="0">
                  <a:solidFill>
                    <a:srgbClr val="00B2AF"/>
                  </a:solidFill>
                </a:rPr>
                <a:t> rozdělování subjektů hodnocení do dvou nebo více léčebných skupin.</a:t>
              </a:r>
            </a:p>
          </p:txBody>
        </p:sp>
      </p:grpSp>
    </p:spTree>
    <p:extLst>
      <p:ext uri="{BB962C8B-B14F-4D97-AF65-F5344CB8AC3E}">
        <p14:creationId xmlns:p14="http://schemas.microsoft.com/office/powerpoint/2010/main" val="1296979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533400" y="2478088"/>
            <a:ext cx="8001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eaLnBrk="0" hangingPunct="0">
              <a:spcBef>
                <a:spcPct val="20000"/>
              </a:spcBef>
              <a:buSzPct val="80000"/>
              <a:buBlip>
                <a:blip r:embed="rId4"/>
              </a:buBlip>
              <a:defRPr sz="1400">
                <a:solidFill>
                  <a:srgbClr val="010101"/>
                </a:solidFill>
                <a:latin typeface="Arial" charset="0"/>
              </a:defRPr>
            </a:lvl2pPr>
            <a:lvl3pPr eaLnBrk="0" hangingPunct="0">
              <a:spcBef>
                <a:spcPct val="20000"/>
              </a:spcBef>
              <a:buSzPct val="120000"/>
              <a:buChar char="•"/>
              <a:defRPr sz="1400">
                <a:solidFill>
                  <a:srgbClr val="010101"/>
                </a:solidFill>
                <a:latin typeface="Arial" charset="0"/>
              </a:defRPr>
            </a:lvl3pPr>
            <a:lvl4pPr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3">
              <a:spcBef>
                <a:spcPct val="0"/>
              </a:spcBef>
              <a:buSzPct val="70000"/>
              <a:buFont typeface="Symbol" pitchFamily="18" charset="2"/>
              <a:buChar char="·"/>
            </a:pPr>
            <a:endParaRPr lang="cs-CZ" altLang="cs-CZ" sz="2200">
              <a:solidFill>
                <a:schemeClr val="tx1">
                  <a:lumMod val="50000"/>
                  <a:lumOff val="50000"/>
                </a:schemeClr>
              </a:solidFill>
            </a:endParaRPr>
          </a:p>
          <a:p>
            <a:pPr lvl="1">
              <a:spcBef>
                <a:spcPct val="0"/>
              </a:spcBef>
              <a:buSzPct val="70000"/>
              <a:buFont typeface="Symbol" pitchFamily="18" charset="2"/>
              <a:buChar char="·"/>
            </a:pPr>
            <a:r>
              <a:rPr lang="cs-CZ" altLang="cs-CZ" sz="2200" u="sng">
                <a:solidFill>
                  <a:schemeClr val="tx1">
                    <a:lumMod val="50000"/>
                    <a:lumOff val="50000"/>
                  </a:schemeClr>
                </a:solidFill>
              </a:rPr>
              <a:t> </a:t>
            </a:r>
            <a:r>
              <a:rPr lang="cs-CZ" altLang="cs-CZ" sz="2200" b="1" u="sng">
                <a:solidFill>
                  <a:schemeClr val="tx1">
                    <a:lumMod val="50000"/>
                    <a:lumOff val="50000"/>
                  </a:schemeClr>
                </a:solidFill>
              </a:rPr>
              <a:t>Méně </a:t>
            </a:r>
            <a:r>
              <a:rPr lang="cs-CZ" altLang="cs-CZ" sz="2000" b="1" u="sng">
                <a:solidFill>
                  <a:schemeClr val="tx1">
                    <a:lumMod val="50000"/>
                    <a:lumOff val="50000"/>
                  </a:schemeClr>
                </a:solidFill>
              </a:rPr>
              <a:t>vhodné</a:t>
            </a:r>
            <a:r>
              <a:rPr lang="cs-CZ" altLang="cs-CZ" sz="2200" b="1" u="sng">
                <a:solidFill>
                  <a:schemeClr val="tx1">
                    <a:lumMod val="50000"/>
                    <a:lumOff val="50000"/>
                  </a:schemeClr>
                </a:solidFill>
              </a:rPr>
              <a:t>:</a:t>
            </a:r>
          </a:p>
          <a:p>
            <a:pPr lvl="2">
              <a:spcBef>
                <a:spcPct val="0"/>
              </a:spcBef>
              <a:buSzPct val="70000"/>
              <a:buFont typeface="Symbol" pitchFamily="18" charset="2"/>
              <a:buChar char="®"/>
            </a:pPr>
            <a:r>
              <a:rPr lang="cs-CZ" altLang="cs-CZ" sz="2200">
                <a:solidFill>
                  <a:schemeClr val="tx1">
                    <a:lumMod val="50000"/>
                    <a:lumOff val="50000"/>
                  </a:schemeClr>
                </a:solidFill>
              </a:rPr>
              <a:t> Kompletní randomizace</a:t>
            </a:r>
          </a:p>
        </p:txBody>
      </p:sp>
      <p:sp>
        <p:nvSpPr>
          <p:cNvPr id="166915" name="Rectangle 3"/>
          <p:cNvSpPr>
            <a:spLocks noChangeArrowheads="1"/>
          </p:cNvSpPr>
          <p:nvPr/>
        </p:nvSpPr>
        <p:spPr bwMode="auto">
          <a:xfrm>
            <a:off x="0" y="330200"/>
            <a:ext cx="9144000" cy="471488"/>
          </a:xfrm>
          <a:prstGeom prst="rect">
            <a:avLst/>
          </a:prstGeom>
          <a:solidFill>
            <a:schemeClr val="bg1"/>
          </a:solidFill>
          <a:ln w="9525">
            <a:noFill/>
            <a:miter lim="800000"/>
            <a:headEnd/>
            <a:tailEnd/>
          </a:ln>
        </p:spPr>
        <p:txBody>
          <a:bodyPr wrap="square">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buClrTx/>
              <a:buSzPct val="70000"/>
              <a:buNone/>
            </a:pPr>
            <a:r>
              <a:rPr lang="cs-CZ" altLang="cs-CZ" sz="2400" b="1" dirty="0">
                <a:solidFill>
                  <a:srgbClr val="00B2AF"/>
                </a:solidFill>
              </a:rPr>
              <a:t>Základní klasifikace </a:t>
            </a:r>
            <a:r>
              <a:rPr lang="cs-CZ" altLang="cs-CZ" sz="2400" b="1" dirty="0" err="1">
                <a:solidFill>
                  <a:srgbClr val="00B2AF"/>
                </a:solidFill>
              </a:rPr>
              <a:t>randomizačních</a:t>
            </a:r>
            <a:r>
              <a:rPr lang="cs-CZ" altLang="cs-CZ" sz="2400" b="1" dirty="0">
                <a:solidFill>
                  <a:srgbClr val="00B2AF"/>
                </a:solidFill>
              </a:rPr>
              <a:t> technik</a:t>
            </a:r>
          </a:p>
        </p:txBody>
      </p:sp>
      <p:sp>
        <p:nvSpPr>
          <p:cNvPr id="166917" name="Text Box 5"/>
          <p:cNvSpPr txBox="1">
            <a:spLocks noChangeArrowheads="1"/>
          </p:cNvSpPr>
          <p:nvPr/>
        </p:nvSpPr>
        <p:spPr bwMode="auto">
          <a:xfrm>
            <a:off x="533400" y="852488"/>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eaLnBrk="0" hangingPunct="0">
              <a:spcBef>
                <a:spcPct val="20000"/>
              </a:spcBef>
              <a:buSzPct val="80000"/>
              <a:buBlip>
                <a:blip r:embed="rId4"/>
              </a:buBlip>
              <a:defRPr sz="1400">
                <a:solidFill>
                  <a:srgbClr val="010101"/>
                </a:solidFill>
                <a:latin typeface="Arial" charset="0"/>
              </a:defRPr>
            </a:lvl2pPr>
            <a:lvl3pPr eaLnBrk="0" hangingPunct="0">
              <a:spcBef>
                <a:spcPct val="20000"/>
              </a:spcBef>
              <a:buSzPct val="120000"/>
              <a:buChar char="•"/>
              <a:defRPr sz="1400">
                <a:solidFill>
                  <a:srgbClr val="010101"/>
                </a:solidFill>
                <a:latin typeface="Arial" charset="0"/>
              </a:defRPr>
            </a:lvl3pPr>
            <a:lvl4pPr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a:spcBef>
                <a:spcPct val="0"/>
              </a:spcBef>
              <a:buSzPct val="70000"/>
              <a:buFont typeface="Symbol" pitchFamily="18" charset="2"/>
              <a:buChar char="·"/>
            </a:pPr>
            <a:r>
              <a:rPr lang="cs-CZ" altLang="cs-CZ" sz="2000" u="sng" dirty="0">
                <a:solidFill>
                  <a:schemeClr val="tx1">
                    <a:lumMod val="50000"/>
                    <a:lumOff val="50000"/>
                  </a:schemeClr>
                </a:solidFill>
              </a:rPr>
              <a:t> </a:t>
            </a:r>
            <a:r>
              <a:rPr lang="cs-CZ" altLang="cs-CZ" sz="2000" b="1" u="sng" dirty="0">
                <a:solidFill>
                  <a:schemeClr val="tx1">
                    <a:lumMod val="50000"/>
                    <a:lumOff val="50000"/>
                  </a:schemeClr>
                </a:solidFill>
              </a:rPr>
              <a:t>Nepřípustné:</a:t>
            </a:r>
          </a:p>
          <a:p>
            <a:pPr lvl="2">
              <a:spcBef>
                <a:spcPct val="0"/>
              </a:spcBef>
              <a:buSzPct val="70000"/>
              <a:buFont typeface="Symbol" pitchFamily="18" charset="2"/>
              <a:buNone/>
            </a:pPr>
            <a:r>
              <a:rPr lang="cs-CZ" altLang="cs-CZ" sz="2000" dirty="0">
                <a:solidFill>
                  <a:schemeClr val="tx1">
                    <a:lumMod val="50000"/>
                    <a:lumOff val="50000"/>
                  </a:schemeClr>
                </a:solidFill>
              </a:rPr>
              <a:t>Randomizace SH na základě:</a:t>
            </a:r>
          </a:p>
          <a:p>
            <a:pPr lvl="3">
              <a:spcBef>
                <a:spcPct val="0"/>
              </a:spcBef>
              <a:buSzPct val="60000"/>
              <a:buFont typeface="Symbol" pitchFamily="18" charset="2"/>
              <a:buChar char="®"/>
            </a:pPr>
            <a:r>
              <a:rPr lang="cs-CZ" altLang="cs-CZ" sz="2000" dirty="0">
                <a:solidFill>
                  <a:schemeClr val="tx1">
                    <a:lumMod val="50000"/>
                    <a:lumOff val="50000"/>
                  </a:schemeClr>
                </a:solidFill>
              </a:rPr>
              <a:t> Pořadového čísla vstupu do KH</a:t>
            </a:r>
          </a:p>
          <a:p>
            <a:pPr lvl="3">
              <a:spcBef>
                <a:spcPct val="0"/>
              </a:spcBef>
              <a:buSzPct val="70000"/>
              <a:buFont typeface="Symbol" pitchFamily="18" charset="2"/>
              <a:buChar char="®"/>
            </a:pPr>
            <a:r>
              <a:rPr lang="cs-CZ" altLang="cs-CZ" sz="2000" dirty="0">
                <a:solidFill>
                  <a:schemeClr val="tx1">
                    <a:lumMod val="50000"/>
                    <a:lumOff val="50000"/>
                  </a:schemeClr>
                </a:solidFill>
              </a:rPr>
              <a:t> Iniciál SH</a:t>
            </a:r>
          </a:p>
          <a:p>
            <a:pPr lvl="3">
              <a:spcBef>
                <a:spcPct val="0"/>
              </a:spcBef>
              <a:buSzPct val="70000"/>
              <a:buFont typeface="Symbol" pitchFamily="18" charset="2"/>
              <a:buChar char="®"/>
            </a:pPr>
            <a:r>
              <a:rPr lang="cs-CZ" altLang="cs-CZ" sz="2000" dirty="0">
                <a:solidFill>
                  <a:schemeClr val="tx1">
                    <a:lumMod val="50000"/>
                    <a:lumOff val="50000"/>
                  </a:schemeClr>
                </a:solidFill>
              </a:rPr>
              <a:t> Data narození</a:t>
            </a:r>
          </a:p>
          <a:p>
            <a:pPr lvl="3">
              <a:spcBef>
                <a:spcPct val="0"/>
              </a:spcBef>
              <a:buSzPct val="70000"/>
              <a:buFont typeface="Symbol" pitchFamily="18" charset="2"/>
              <a:buChar char="®"/>
            </a:pPr>
            <a:r>
              <a:rPr lang="cs-CZ" altLang="cs-CZ" sz="2000" dirty="0">
                <a:solidFill>
                  <a:schemeClr val="tx1">
                    <a:lumMod val="50000"/>
                    <a:lumOff val="50000"/>
                  </a:schemeClr>
                </a:solidFill>
              </a:rPr>
              <a:t> Data vstupu do KH</a:t>
            </a:r>
          </a:p>
        </p:txBody>
      </p:sp>
      <p:sp>
        <p:nvSpPr>
          <p:cNvPr id="166918" name="Text Box 6"/>
          <p:cNvSpPr txBox="1">
            <a:spLocks noChangeArrowheads="1"/>
          </p:cNvSpPr>
          <p:nvPr/>
        </p:nvSpPr>
        <p:spPr bwMode="auto">
          <a:xfrm>
            <a:off x="519113" y="3378200"/>
            <a:ext cx="8305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eaLnBrk="0" hangingPunct="0">
              <a:spcBef>
                <a:spcPct val="20000"/>
              </a:spcBef>
              <a:buSzPct val="80000"/>
              <a:buBlip>
                <a:blip r:embed="rId4"/>
              </a:buBlip>
              <a:defRPr sz="1400">
                <a:solidFill>
                  <a:srgbClr val="010101"/>
                </a:solidFill>
                <a:latin typeface="Arial" charset="0"/>
              </a:defRPr>
            </a:lvl2pPr>
            <a:lvl3pPr eaLnBrk="0" hangingPunct="0">
              <a:spcBef>
                <a:spcPct val="20000"/>
              </a:spcBef>
              <a:buSzPct val="120000"/>
              <a:buChar char="•"/>
              <a:defRPr sz="1400">
                <a:solidFill>
                  <a:srgbClr val="010101"/>
                </a:solidFill>
                <a:latin typeface="Arial" charset="0"/>
              </a:defRPr>
            </a:lvl3pPr>
            <a:lvl4pPr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2">
              <a:spcBef>
                <a:spcPct val="0"/>
              </a:spcBef>
              <a:buSzPct val="70000"/>
              <a:buFont typeface="Symbol" pitchFamily="18" charset="2"/>
              <a:buChar char="·"/>
            </a:pPr>
            <a:endParaRPr lang="cs-CZ" altLang="cs-CZ" sz="2000">
              <a:solidFill>
                <a:schemeClr val="tx1">
                  <a:lumMod val="50000"/>
                  <a:lumOff val="50000"/>
                </a:schemeClr>
              </a:solidFill>
            </a:endParaRPr>
          </a:p>
          <a:p>
            <a:pPr lvl="1">
              <a:spcBef>
                <a:spcPct val="0"/>
              </a:spcBef>
              <a:buSzPct val="70000"/>
              <a:buFont typeface="Symbol" pitchFamily="18" charset="2"/>
              <a:buChar char="·"/>
            </a:pPr>
            <a:r>
              <a:rPr lang="cs-CZ" altLang="cs-CZ" sz="2000" u="sng">
                <a:solidFill>
                  <a:schemeClr val="tx1">
                    <a:lumMod val="50000"/>
                    <a:lumOff val="50000"/>
                  </a:schemeClr>
                </a:solidFill>
              </a:rPr>
              <a:t> </a:t>
            </a:r>
            <a:r>
              <a:rPr lang="cs-CZ" altLang="cs-CZ" sz="2000" b="1" u="sng">
                <a:solidFill>
                  <a:schemeClr val="tx1">
                    <a:lumMod val="50000"/>
                    <a:lumOff val="50000"/>
                  </a:schemeClr>
                </a:solidFill>
              </a:rPr>
              <a:t>Doporučené:</a:t>
            </a:r>
          </a:p>
          <a:p>
            <a:pPr lvl="2">
              <a:spcBef>
                <a:spcPct val="0"/>
              </a:spcBef>
              <a:buSzPct val="70000"/>
              <a:buFont typeface="Symbol" pitchFamily="18" charset="2"/>
              <a:buChar char="®"/>
            </a:pPr>
            <a:r>
              <a:rPr lang="cs-CZ" altLang="cs-CZ" sz="2000">
                <a:solidFill>
                  <a:schemeClr val="tx1">
                    <a:lumMod val="50000"/>
                    <a:lumOff val="50000"/>
                  </a:schemeClr>
                </a:solidFill>
              </a:rPr>
              <a:t> Permutační bloková randomizace</a:t>
            </a:r>
          </a:p>
          <a:p>
            <a:pPr lvl="2">
              <a:spcBef>
                <a:spcPct val="0"/>
              </a:spcBef>
              <a:buSzPct val="70000"/>
              <a:buFont typeface="Symbol" pitchFamily="18" charset="2"/>
              <a:buChar char="®"/>
            </a:pPr>
            <a:r>
              <a:rPr lang="cs-CZ" altLang="cs-CZ" sz="2000">
                <a:solidFill>
                  <a:schemeClr val="tx1">
                    <a:lumMod val="50000"/>
                    <a:lumOff val="50000"/>
                  </a:schemeClr>
                </a:solidFill>
              </a:rPr>
              <a:t> Stratifikovaná permutační bloková randomizace</a:t>
            </a:r>
          </a:p>
          <a:p>
            <a:pPr lvl="2">
              <a:spcBef>
                <a:spcPct val="0"/>
              </a:spcBef>
              <a:buSzPct val="70000"/>
              <a:buFont typeface="Symbol" pitchFamily="18" charset="2"/>
              <a:buChar char="®"/>
            </a:pPr>
            <a:r>
              <a:rPr lang="cs-CZ" altLang="cs-CZ" sz="2000">
                <a:solidFill>
                  <a:schemeClr val="tx1">
                    <a:lumMod val="50000"/>
                    <a:lumOff val="50000"/>
                  </a:schemeClr>
                </a:solidFill>
              </a:rPr>
              <a:t> Adaptivní randomizace</a:t>
            </a:r>
          </a:p>
          <a:p>
            <a:pPr lvl="3">
              <a:spcBef>
                <a:spcPct val="0"/>
              </a:spcBef>
              <a:buSzPct val="60000"/>
              <a:buFont typeface="Symbol" pitchFamily="18" charset="2"/>
              <a:buChar char="-"/>
            </a:pPr>
            <a:r>
              <a:rPr lang="cs-CZ" altLang="cs-CZ" sz="2000">
                <a:solidFill>
                  <a:schemeClr val="tx1">
                    <a:lumMod val="50000"/>
                    <a:lumOff val="50000"/>
                  </a:schemeClr>
                </a:solidFill>
              </a:rPr>
              <a:t> Minimalizace</a:t>
            </a:r>
          </a:p>
          <a:p>
            <a:pPr lvl="3">
              <a:spcBef>
                <a:spcPct val="0"/>
              </a:spcBef>
              <a:buSzPct val="60000"/>
              <a:buFont typeface="Symbol" pitchFamily="18" charset="2"/>
              <a:buChar char="-"/>
            </a:pPr>
            <a:r>
              <a:rPr lang="cs-CZ" altLang="cs-CZ" sz="2000">
                <a:solidFill>
                  <a:schemeClr val="tx1">
                    <a:lumMod val="50000"/>
                    <a:lumOff val="50000"/>
                  </a:schemeClr>
                </a:solidFill>
              </a:rPr>
              <a:t> Metoda “Play the winner” </a:t>
            </a:r>
          </a:p>
          <a:p>
            <a:pPr lvl="3">
              <a:spcBef>
                <a:spcPct val="0"/>
              </a:spcBef>
              <a:buSzPct val="60000"/>
              <a:buFont typeface="Symbol" pitchFamily="18" charset="2"/>
              <a:buChar char="-"/>
            </a:pPr>
            <a:r>
              <a:rPr lang="cs-CZ" altLang="cs-CZ" sz="2000">
                <a:solidFill>
                  <a:schemeClr val="tx1">
                    <a:lumMod val="50000"/>
                    <a:lumOff val="50000"/>
                  </a:schemeClr>
                </a:solidFill>
              </a:rPr>
              <a:t> Metoda “falešné mince” nebo “osudí”</a:t>
            </a:r>
          </a:p>
        </p:txBody>
      </p:sp>
    </p:spTree>
    <p:extLst>
      <p:ext uri="{BB962C8B-B14F-4D97-AF65-F5344CB8AC3E}">
        <p14:creationId xmlns:p14="http://schemas.microsoft.com/office/powerpoint/2010/main" val="1330386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66917"/>
                                        </p:tgtEl>
                                        <p:attrNameLst>
                                          <p:attrName>style.visibility</p:attrName>
                                        </p:attrNameLst>
                                      </p:cBhvr>
                                      <p:to>
                                        <p:strVal val="visible"/>
                                      </p:to>
                                    </p:set>
                                    <p:animEffect transition="in" filter="randombar(horizontal)">
                                      <p:cBhvr>
                                        <p:cTn id="11" dur="500"/>
                                        <p:tgtEl>
                                          <p:spTgt spid="1669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6914"/>
                                        </p:tgtEl>
                                        <p:attrNameLst>
                                          <p:attrName>style.visibility</p:attrName>
                                        </p:attrNameLst>
                                      </p:cBhvr>
                                      <p:to>
                                        <p:strVal val="visible"/>
                                      </p:to>
                                    </p:set>
                                    <p:animEffect transition="in" filter="randombar(horizontal)">
                                      <p:cBhvr>
                                        <p:cTn id="16" dur="500"/>
                                        <p:tgtEl>
                                          <p:spTgt spid="1669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66918"/>
                                        </p:tgtEl>
                                        <p:attrNameLst>
                                          <p:attrName>style.visibility</p:attrName>
                                        </p:attrNameLst>
                                      </p:cBhvr>
                                      <p:to>
                                        <p:strVal val="visible"/>
                                      </p:to>
                                    </p:set>
                                    <p:animEffect transition="in" filter="randombar(horizontal)">
                                      <p:cBhvr>
                                        <p:cTn id="21" dur="500"/>
                                        <p:tgtEl>
                                          <p:spTgt spid="166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utoUpdateAnimBg="0"/>
      <p:bldP spid="166915" grpId="0" animBg="1" autoUpdateAnimBg="0"/>
      <p:bldP spid="166917" grpId="0" autoUpdateAnimBg="0"/>
      <p:bldP spid="16691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28600" y="1327150"/>
            <a:ext cx="71628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Symbol" pitchFamily="18" charset="2"/>
              <a:buChar char="·"/>
            </a:pPr>
            <a:r>
              <a:rPr lang="cs-CZ" altLang="cs-CZ" sz="1600">
                <a:solidFill>
                  <a:schemeClr val="tx1">
                    <a:lumMod val="50000"/>
                    <a:lumOff val="50000"/>
                  </a:schemeClr>
                </a:solidFill>
              </a:rPr>
              <a:t> </a:t>
            </a:r>
            <a:r>
              <a:rPr lang="cs-CZ" altLang="cs-CZ" sz="1600" b="1">
                <a:solidFill>
                  <a:schemeClr val="tx1">
                    <a:lumMod val="50000"/>
                    <a:lumOff val="50000"/>
                  </a:schemeClr>
                </a:solidFill>
              </a:rPr>
              <a:t>Princip:</a:t>
            </a:r>
          </a:p>
          <a:p>
            <a:pPr>
              <a:spcBef>
                <a:spcPct val="0"/>
              </a:spcBef>
              <a:buClrTx/>
              <a:buSzPct val="70000"/>
              <a:buFont typeface="Symbol" pitchFamily="18" charset="2"/>
              <a:buChar char="·"/>
            </a:pPr>
            <a:endParaRPr lang="cs-CZ" altLang="cs-CZ" sz="1600" b="1">
              <a:solidFill>
                <a:schemeClr val="tx1">
                  <a:lumMod val="50000"/>
                  <a:lumOff val="50000"/>
                </a:schemeClr>
              </a:solidFill>
            </a:endParaRPr>
          </a:p>
          <a:p>
            <a:pPr>
              <a:spcBef>
                <a:spcPct val="0"/>
              </a:spcBef>
              <a:buClrTx/>
              <a:buSzPct val="70000"/>
              <a:buFont typeface="Symbol" pitchFamily="18" charset="2"/>
              <a:buNone/>
            </a:pPr>
            <a:r>
              <a:rPr lang="cs-CZ" altLang="cs-CZ" sz="1600">
                <a:solidFill>
                  <a:schemeClr val="tx1">
                    <a:lumMod val="50000"/>
                    <a:lumOff val="50000"/>
                  </a:schemeClr>
                </a:solidFill>
              </a:rPr>
              <a:t>Př.: KH: N = 80 SH, 2 ramena (A,B), blok o velikosti B = 4</a:t>
            </a:r>
          </a:p>
          <a:p>
            <a:pPr>
              <a:spcBef>
                <a:spcPct val="0"/>
              </a:spcBef>
              <a:buClrTx/>
              <a:buSzPct val="70000"/>
              <a:buFont typeface="Symbol" pitchFamily="18" charset="2"/>
              <a:buNone/>
            </a:pPr>
            <a:endParaRPr lang="cs-CZ" altLang="cs-CZ" sz="1600">
              <a:solidFill>
                <a:schemeClr val="tx1">
                  <a:lumMod val="50000"/>
                  <a:lumOff val="50000"/>
                </a:schemeClr>
              </a:solidFill>
            </a:endParaRPr>
          </a:p>
          <a:p>
            <a:pPr>
              <a:spcBef>
                <a:spcPct val="0"/>
              </a:spcBef>
              <a:buClrTx/>
              <a:buSzTx/>
              <a:buFontTx/>
              <a:buNone/>
            </a:pPr>
            <a:r>
              <a:rPr lang="cs-CZ" altLang="cs-CZ" sz="1600">
                <a:solidFill>
                  <a:schemeClr val="tx1">
                    <a:lumMod val="50000"/>
                    <a:lumOff val="50000"/>
                  </a:schemeClr>
                </a:solidFill>
              </a:rPr>
              <a:t>1) Volba stratifikačních kriterií:</a:t>
            </a:r>
          </a:p>
          <a:p>
            <a:pPr lvl="2">
              <a:spcBef>
                <a:spcPct val="0"/>
              </a:spcBef>
              <a:buSzTx/>
            </a:pPr>
            <a:r>
              <a:rPr lang="cs-CZ" altLang="cs-CZ" sz="1600">
                <a:solidFill>
                  <a:schemeClr val="tx1">
                    <a:lumMod val="50000"/>
                    <a:lumOff val="50000"/>
                  </a:schemeClr>
                </a:solidFill>
              </a:rPr>
              <a:t> pohlaví:	muž x žena</a:t>
            </a:r>
          </a:p>
          <a:p>
            <a:pPr lvl="2">
              <a:spcBef>
                <a:spcPct val="0"/>
              </a:spcBef>
              <a:buSzTx/>
            </a:pPr>
            <a:r>
              <a:rPr lang="cs-CZ" altLang="cs-CZ" sz="1600">
                <a:solidFill>
                  <a:schemeClr val="tx1">
                    <a:lumMod val="50000"/>
                    <a:lumOff val="50000"/>
                  </a:schemeClr>
                </a:solidFill>
              </a:rPr>
              <a:t> věk:	≤50 x &gt;50</a:t>
            </a:r>
          </a:p>
          <a:p>
            <a:pPr lvl="2">
              <a:spcBef>
                <a:spcPct val="0"/>
              </a:spcBef>
              <a:buSzTx/>
            </a:pPr>
            <a:endParaRPr lang="cs-CZ" altLang="cs-CZ" sz="1600">
              <a:solidFill>
                <a:schemeClr val="tx1">
                  <a:lumMod val="50000"/>
                  <a:lumOff val="50000"/>
                </a:schemeClr>
              </a:solidFill>
            </a:endParaRPr>
          </a:p>
          <a:p>
            <a:pPr>
              <a:spcBef>
                <a:spcPct val="0"/>
              </a:spcBef>
              <a:buClrTx/>
              <a:buSzTx/>
              <a:buFontTx/>
              <a:buNone/>
            </a:pPr>
            <a:r>
              <a:rPr lang="cs-CZ" altLang="cs-CZ" sz="1600">
                <a:solidFill>
                  <a:schemeClr val="tx1">
                    <a:lumMod val="50000"/>
                    <a:lumOff val="50000"/>
                  </a:schemeClr>
                </a:solidFill>
              </a:rPr>
              <a:t>2) Vytvoření čtyř podskupin SH na základě všech možných kombinací</a:t>
            </a:r>
            <a:br>
              <a:rPr lang="cs-CZ" altLang="cs-CZ" sz="1600">
                <a:solidFill>
                  <a:schemeClr val="tx1">
                    <a:lumMod val="50000"/>
                    <a:lumOff val="50000"/>
                  </a:schemeClr>
                </a:solidFill>
              </a:rPr>
            </a:br>
            <a:r>
              <a:rPr lang="cs-CZ" altLang="cs-CZ" sz="1600">
                <a:solidFill>
                  <a:schemeClr val="tx1">
                    <a:lumMod val="50000"/>
                    <a:lumOff val="50000"/>
                  </a:schemeClr>
                </a:solidFill>
              </a:rPr>
              <a:t>           prognostických faktorů</a:t>
            </a:r>
            <a:br>
              <a:rPr lang="cs-CZ" altLang="cs-CZ" sz="1600">
                <a:solidFill>
                  <a:schemeClr val="tx1">
                    <a:lumMod val="50000"/>
                    <a:lumOff val="50000"/>
                  </a:schemeClr>
                </a:solidFill>
              </a:rPr>
            </a:br>
            <a:endParaRPr lang="cs-CZ" altLang="cs-CZ" sz="1600">
              <a:solidFill>
                <a:schemeClr val="tx1">
                  <a:lumMod val="50000"/>
                  <a:lumOff val="50000"/>
                </a:schemeClr>
              </a:solidFill>
            </a:endParaRPr>
          </a:p>
          <a:p>
            <a:pPr>
              <a:spcBef>
                <a:spcPct val="0"/>
              </a:spcBef>
              <a:buClrTx/>
              <a:buSzTx/>
              <a:buFontTx/>
              <a:buNone/>
            </a:pPr>
            <a:r>
              <a:rPr lang="cs-CZ" altLang="cs-CZ" sz="1600">
                <a:solidFill>
                  <a:schemeClr val="tx1">
                    <a:lumMod val="50000"/>
                    <a:lumOff val="50000"/>
                  </a:schemeClr>
                </a:solidFill>
              </a:rPr>
              <a:t>3) Bloková randomizace v rámci podskupin:</a:t>
            </a:r>
          </a:p>
          <a:p>
            <a:pPr lvl="2">
              <a:spcBef>
                <a:spcPct val="0"/>
              </a:spcBef>
              <a:buSzTx/>
              <a:buFontTx/>
              <a:buNone/>
            </a:pPr>
            <a:endParaRPr lang="cs-CZ" altLang="cs-CZ" sz="1600">
              <a:solidFill>
                <a:schemeClr val="tx1">
                  <a:lumMod val="50000"/>
                  <a:lumOff val="50000"/>
                </a:schemeClr>
              </a:solidFill>
            </a:endParaRPr>
          </a:p>
        </p:txBody>
      </p:sp>
      <p:graphicFrame>
        <p:nvGraphicFramePr>
          <p:cNvPr id="52228" name="Object 2"/>
          <p:cNvGraphicFramePr>
            <a:graphicFrameLocks noChangeAspect="1"/>
          </p:cNvGraphicFramePr>
          <p:nvPr/>
        </p:nvGraphicFramePr>
        <p:xfrm>
          <a:off x="4800600" y="3751263"/>
          <a:ext cx="3352800" cy="2141537"/>
        </p:xfrm>
        <a:graphic>
          <a:graphicData uri="http://schemas.openxmlformats.org/presentationml/2006/ole">
            <mc:AlternateContent xmlns:mc="http://schemas.openxmlformats.org/markup-compatibility/2006">
              <mc:Choice xmlns:v="urn:schemas-microsoft-com:vml" Requires="v">
                <p:oleObj spid="_x0000_s1026" name="list" r:id="rId5" imgW="2889000" imgH="1729800" progId="Excel.Sheet.8">
                  <p:embed/>
                </p:oleObj>
              </mc:Choice>
              <mc:Fallback>
                <p:oleObj name="list" r:id="rId5" imgW="2889000" imgH="1729800" progId="Excel.Sheet.8">
                  <p:embed/>
                  <p:pic>
                    <p:nvPicPr>
                      <p:cNvPr id="5222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751263"/>
                        <a:ext cx="3352800" cy="21415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0" name="Rectangle 6"/>
          <p:cNvSpPr>
            <a:spLocks noChangeArrowheads="1"/>
          </p:cNvSpPr>
          <p:nvPr/>
        </p:nvSpPr>
        <p:spPr bwMode="auto">
          <a:xfrm>
            <a:off x="0" y="365125"/>
            <a:ext cx="9144000" cy="830997"/>
          </a:xfrm>
          <a:prstGeom prst="rect">
            <a:avLst/>
          </a:prstGeom>
          <a:solidFill>
            <a:schemeClr val="bg1"/>
          </a:solidFill>
          <a:ln w="9525">
            <a:noFill/>
            <a:miter lim="800000"/>
            <a:headEnd/>
            <a:tailEnd/>
          </a:ln>
        </p:spPr>
        <p:txBody>
          <a:bodyPr wrap="square">
            <a:spAutoFit/>
          </a:bodyPr>
          <a:lstStyle/>
          <a:p>
            <a:pPr eaLnBrk="0" hangingPunct="0">
              <a:spcBef>
                <a:spcPct val="20000"/>
              </a:spcBef>
              <a:buSzPct val="70000"/>
            </a:pPr>
            <a:r>
              <a:rPr lang="cs-CZ" altLang="cs-CZ" sz="2400" b="1" dirty="0">
                <a:solidFill>
                  <a:srgbClr val="00B2AF"/>
                </a:solidFill>
              </a:rPr>
              <a:t>Stratifikovaná permutační bloková randomizace </a:t>
            </a:r>
            <a:br>
              <a:rPr lang="cs-CZ" altLang="cs-CZ" sz="2400" b="1" dirty="0">
                <a:solidFill>
                  <a:srgbClr val="00B2AF"/>
                </a:solidFill>
              </a:rPr>
            </a:br>
            <a:r>
              <a:rPr lang="cs-CZ" altLang="cs-CZ" sz="2400" b="1" dirty="0">
                <a:solidFill>
                  <a:srgbClr val="00B2AF"/>
                </a:solidFill>
              </a:rPr>
              <a:t>(</a:t>
            </a:r>
            <a:r>
              <a:rPr lang="cs-CZ" altLang="cs-CZ" sz="2400" b="1" dirty="0" err="1">
                <a:solidFill>
                  <a:srgbClr val="00B2AF"/>
                </a:solidFill>
              </a:rPr>
              <a:t>Palta</a:t>
            </a:r>
            <a:r>
              <a:rPr lang="cs-CZ" altLang="cs-CZ" sz="2400" b="1" dirty="0">
                <a:solidFill>
                  <a:srgbClr val="00B2AF"/>
                </a:solidFill>
              </a:rPr>
              <a:t> 1985)</a:t>
            </a:r>
          </a:p>
        </p:txBody>
      </p:sp>
    </p:spTree>
    <p:extLst>
      <p:ext uri="{BB962C8B-B14F-4D97-AF65-F5344CB8AC3E}">
        <p14:creationId xmlns:p14="http://schemas.microsoft.com/office/powerpoint/2010/main" val="124340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3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228600" y="1093788"/>
            <a:ext cx="868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Symbol" pitchFamily="18" charset="2"/>
              <a:buChar char="·"/>
            </a:pPr>
            <a:r>
              <a:rPr lang="cs-CZ" altLang="cs-CZ" sz="1600" dirty="0">
                <a:solidFill>
                  <a:schemeClr val="tx1">
                    <a:lumMod val="50000"/>
                    <a:lumOff val="50000"/>
                  </a:schemeClr>
                </a:solidFill>
              </a:rPr>
              <a:t> </a:t>
            </a:r>
            <a:r>
              <a:rPr lang="cs-CZ" altLang="cs-CZ" sz="1600" b="1" dirty="0">
                <a:solidFill>
                  <a:schemeClr val="tx1">
                    <a:lumMod val="50000"/>
                    <a:lumOff val="50000"/>
                  </a:schemeClr>
                </a:solidFill>
              </a:rPr>
              <a:t>Princip: </a:t>
            </a:r>
            <a:r>
              <a:rPr lang="cs-CZ" altLang="cs-CZ" sz="1600" dirty="0">
                <a:solidFill>
                  <a:schemeClr val="tx1">
                    <a:lumMod val="50000"/>
                    <a:lumOff val="50000"/>
                  </a:schemeClr>
                </a:solidFill>
              </a:rPr>
              <a:t>Každý SH je randomizován do léčebné skupiny na základě rozložení 		      		prognostických faktorů z dosavadního průběhu KH</a:t>
            </a:r>
          </a:p>
          <a:p>
            <a:pPr>
              <a:spcBef>
                <a:spcPct val="0"/>
              </a:spcBef>
              <a:buClrTx/>
              <a:buSzPct val="70000"/>
              <a:buFont typeface="Symbol" pitchFamily="18" charset="2"/>
              <a:buChar char="·"/>
            </a:pPr>
            <a:r>
              <a:rPr lang="cs-CZ" altLang="cs-CZ" sz="1600" dirty="0">
                <a:solidFill>
                  <a:schemeClr val="tx1">
                    <a:lumMod val="50000"/>
                    <a:lumOff val="50000"/>
                  </a:schemeClr>
                </a:solidFill>
              </a:rPr>
              <a:t> </a:t>
            </a:r>
            <a:r>
              <a:rPr lang="cs-CZ" altLang="cs-CZ" sz="1600" b="1" dirty="0">
                <a:solidFill>
                  <a:schemeClr val="tx1">
                    <a:lumMod val="50000"/>
                    <a:lumOff val="50000"/>
                  </a:schemeClr>
                </a:solidFill>
              </a:rPr>
              <a:t>Př.: 	</a:t>
            </a:r>
            <a:r>
              <a:rPr lang="cs-CZ" altLang="cs-CZ" sz="1600" dirty="0">
                <a:solidFill>
                  <a:schemeClr val="tx1">
                    <a:lumMod val="50000"/>
                    <a:lumOff val="50000"/>
                  </a:schemeClr>
                </a:solidFill>
              </a:rPr>
              <a:t>KH se sledovanými třemi prognostickými faktory. Dosavadní průběh KH:</a:t>
            </a:r>
          </a:p>
        </p:txBody>
      </p:sp>
      <p:sp>
        <p:nvSpPr>
          <p:cNvPr id="55300" name="Text Box 4"/>
          <p:cNvSpPr txBox="1">
            <a:spLocks noChangeArrowheads="1"/>
          </p:cNvSpPr>
          <p:nvPr/>
        </p:nvSpPr>
        <p:spPr bwMode="auto">
          <a:xfrm>
            <a:off x="304800" y="3900488"/>
            <a:ext cx="8610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Tx/>
              <a:buFontTx/>
              <a:buNone/>
            </a:pPr>
            <a:r>
              <a:rPr lang="cs-CZ" altLang="cs-CZ" sz="1600" b="1">
                <a:solidFill>
                  <a:schemeClr val="tx1">
                    <a:lumMod val="50000"/>
                    <a:lumOff val="50000"/>
                  </a:schemeClr>
                </a:solidFill>
              </a:rPr>
              <a:t>Další SH:</a:t>
            </a:r>
            <a:r>
              <a:rPr lang="cs-CZ" altLang="cs-CZ" sz="1600">
                <a:solidFill>
                  <a:schemeClr val="tx1">
                    <a:lumMod val="50000"/>
                    <a:lumOff val="50000"/>
                  </a:schemeClr>
                </a:solidFill>
              </a:rPr>
              <a:t> Věk = 68 let; Klinický parametr 1 = 7,4; Stadium = 3</a:t>
            </a:r>
          </a:p>
          <a:p>
            <a:pPr>
              <a:spcBef>
                <a:spcPct val="0"/>
              </a:spcBef>
              <a:buClrTx/>
              <a:buSzTx/>
              <a:buFontTx/>
              <a:buNone/>
            </a:pPr>
            <a:endParaRPr lang="cs-CZ" altLang="cs-CZ" sz="1600">
              <a:solidFill>
                <a:schemeClr val="tx1">
                  <a:lumMod val="50000"/>
                  <a:lumOff val="50000"/>
                </a:schemeClr>
              </a:solidFill>
            </a:endParaRPr>
          </a:p>
          <a:p>
            <a:pPr>
              <a:spcBef>
                <a:spcPct val="0"/>
              </a:spcBef>
              <a:buClrTx/>
              <a:buSzTx/>
              <a:buFontTx/>
              <a:buNone/>
            </a:pPr>
            <a:r>
              <a:rPr lang="cs-CZ" altLang="cs-CZ" sz="1600">
                <a:solidFill>
                  <a:schemeClr val="tx1">
                    <a:lumMod val="50000"/>
                    <a:lumOff val="50000"/>
                  </a:schemeClr>
                </a:solidFill>
              </a:rPr>
              <a:t>Počet SH se stejnou kombinací prognostických faktorů:</a:t>
            </a:r>
          </a:p>
          <a:p>
            <a:pPr lvl="1">
              <a:spcBef>
                <a:spcPct val="0"/>
              </a:spcBef>
              <a:buSzTx/>
              <a:buFontTx/>
              <a:buNone/>
            </a:pPr>
            <a:r>
              <a:rPr lang="cs-CZ" altLang="cs-CZ" sz="1600">
                <a:solidFill>
                  <a:schemeClr val="tx1">
                    <a:lumMod val="50000"/>
                    <a:lumOff val="50000"/>
                  </a:schemeClr>
                </a:solidFill>
              </a:rPr>
              <a:t>Placebo rameno:	49+45+29 = 123</a:t>
            </a:r>
          </a:p>
          <a:p>
            <a:pPr lvl="1">
              <a:spcBef>
                <a:spcPct val="0"/>
              </a:spcBef>
              <a:buSzTx/>
              <a:buFontTx/>
              <a:buNone/>
            </a:pPr>
            <a:r>
              <a:rPr lang="cs-CZ" altLang="cs-CZ" sz="1600">
                <a:solidFill>
                  <a:schemeClr val="tx1">
                    <a:lumMod val="50000"/>
                    <a:lumOff val="50000"/>
                  </a:schemeClr>
                </a:solidFill>
              </a:rPr>
              <a:t>Lék:		   	51+44+30 = 125</a:t>
            </a:r>
          </a:p>
          <a:p>
            <a:pPr>
              <a:spcBef>
                <a:spcPct val="0"/>
              </a:spcBef>
              <a:buClrTx/>
              <a:buSzTx/>
              <a:buFontTx/>
              <a:buNone/>
            </a:pPr>
            <a:endParaRPr lang="cs-CZ" altLang="cs-CZ" sz="1600">
              <a:solidFill>
                <a:schemeClr val="tx1">
                  <a:lumMod val="50000"/>
                  <a:lumOff val="50000"/>
                </a:schemeClr>
              </a:solidFill>
            </a:endParaRPr>
          </a:p>
          <a:p>
            <a:pPr>
              <a:spcBef>
                <a:spcPct val="0"/>
              </a:spcBef>
              <a:buClrTx/>
              <a:buSzTx/>
              <a:buFontTx/>
              <a:buNone/>
            </a:pPr>
            <a:r>
              <a:rPr lang="cs-CZ" altLang="cs-CZ" sz="1600">
                <a:solidFill>
                  <a:schemeClr val="tx1">
                    <a:lumMod val="50000"/>
                    <a:lumOff val="50000"/>
                  </a:schemeClr>
                </a:solidFill>
              </a:rPr>
              <a:t>SH bude s pravděpodobností P &gt; 0,5 (3/4 nebo 2/3) randomizován do ramene s placebem.</a:t>
            </a:r>
          </a:p>
        </p:txBody>
      </p:sp>
      <p:graphicFrame>
        <p:nvGraphicFramePr>
          <p:cNvPr id="55301" name="Object 2"/>
          <p:cNvGraphicFramePr>
            <a:graphicFrameLocks noChangeAspect="1"/>
          </p:cNvGraphicFramePr>
          <p:nvPr/>
        </p:nvGraphicFramePr>
        <p:xfrm>
          <a:off x="2895600" y="2038350"/>
          <a:ext cx="2743200" cy="1787525"/>
        </p:xfrm>
        <a:graphic>
          <a:graphicData uri="http://schemas.openxmlformats.org/presentationml/2006/ole">
            <mc:AlternateContent xmlns:mc="http://schemas.openxmlformats.org/markup-compatibility/2006">
              <mc:Choice xmlns:v="urn:schemas-microsoft-com:vml" Requires="v">
                <p:oleObj spid="_x0000_s2050" name="list" r:id="rId5" imgW="2412000" imgH="1442880" progId="Excel.Sheet.8">
                  <p:embed/>
                </p:oleObj>
              </mc:Choice>
              <mc:Fallback>
                <p:oleObj name="list" r:id="rId5" imgW="2412000" imgH="1442880" progId="Excel.Sheet.8">
                  <p:embed/>
                  <p:pic>
                    <p:nvPicPr>
                      <p:cNvPr id="5530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038350"/>
                        <a:ext cx="2743200" cy="17875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2" name="Rectangle 6"/>
          <p:cNvSpPr>
            <a:spLocks noChangeArrowheads="1"/>
          </p:cNvSpPr>
          <p:nvPr/>
        </p:nvSpPr>
        <p:spPr bwMode="auto">
          <a:xfrm>
            <a:off x="0" y="215900"/>
            <a:ext cx="9144000" cy="700088"/>
          </a:xfrm>
          <a:prstGeom prst="rect">
            <a:avLst/>
          </a:prstGeom>
          <a:solidFill>
            <a:schemeClr val="bg1"/>
          </a:solidFill>
          <a:ln w="9525">
            <a:noFill/>
            <a:miter lim="800000"/>
            <a:headEnd/>
            <a:tailEnd/>
          </a:ln>
        </p:spPr>
        <p:txBody>
          <a:bodyPr wrap="square">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buSzPct val="70000"/>
              <a:buNone/>
            </a:pPr>
            <a:r>
              <a:rPr lang="cs-CZ" altLang="cs-CZ" sz="2400" b="1" dirty="0">
                <a:solidFill>
                  <a:srgbClr val="00B2AF"/>
                </a:solidFill>
              </a:rPr>
              <a:t>Adaptivní randomizace: Minimalizace</a:t>
            </a:r>
            <a:br>
              <a:rPr lang="cs-CZ" altLang="cs-CZ" sz="2400" b="1" dirty="0">
                <a:solidFill>
                  <a:srgbClr val="00B2AF"/>
                </a:solidFill>
              </a:rPr>
            </a:br>
            <a:r>
              <a:rPr lang="cs-CZ" altLang="cs-CZ" sz="2400" b="1" dirty="0">
                <a:solidFill>
                  <a:srgbClr val="00B2AF"/>
                </a:solidFill>
              </a:rPr>
              <a:t>(</a:t>
            </a:r>
            <a:r>
              <a:rPr lang="cs-CZ" altLang="cs-CZ" sz="2400" b="1" dirty="0" err="1">
                <a:solidFill>
                  <a:srgbClr val="00B2AF"/>
                </a:solidFill>
              </a:rPr>
              <a:t>Pocock</a:t>
            </a:r>
            <a:r>
              <a:rPr lang="cs-CZ" altLang="cs-CZ" sz="2400" b="1" dirty="0">
                <a:solidFill>
                  <a:srgbClr val="00B2AF"/>
                </a:solidFill>
              </a:rPr>
              <a:t> and Simon 1975; </a:t>
            </a:r>
            <a:r>
              <a:rPr lang="cs-CZ" altLang="cs-CZ" sz="2400" b="1" dirty="0" err="1">
                <a:solidFill>
                  <a:srgbClr val="00B2AF"/>
                </a:solidFill>
              </a:rPr>
              <a:t>Begg</a:t>
            </a:r>
            <a:r>
              <a:rPr lang="cs-CZ" altLang="cs-CZ" sz="2400" b="1" dirty="0">
                <a:solidFill>
                  <a:srgbClr val="00B2AF"/>
                </a:solidFill>
              </a:rPr>
              <a:t> and </a:t>
            </a:r>
            <a:r>
              <a:rPr lang="cs-CZ" altLang="cs-CZ" sz="2400" b="1" dirty="0" err="1">
                <a:solidFill>
                  <a:srgbClr val="00B2AF"/>
                </a:solidFill>
              </a:rPr>
              <a:t>Iglewicz</a:t>
            </a:r>
            <a:r>
              <a:rPr lang="cs-CZ" altLang="cs-CZ" sz="2400" b="1" dirty="0">
                <a:solidFill>
                  <a:srgbClr val="00B2AF"/>
                </a:solidFill>
              </a:rPr>
              <a:t> 1980)</a:t>
            </a:r>
          </a:p>
        </p:txBody>
      </p:sp>
    </p:spTree>
    <p:extLst>
      <p:ext uri="{BB962C8B-B14F-4D97-AF65-F5344CB8AC3E}">
        <p14:creationId xmlns:p14="http://schemas.microsoft.com/office/powerpoint/2010/main" val="733811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53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0" grpId="0" autoUpdateAnimBg="0"/>
      <p:bldP spid="5530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2552700" y="2967038"/>
            <a:ext cx="4038600" cy="830997"/>
          </a:xfrm>
          <a:prstGeom prst="rect">
            <a:avLst/>
          </a:prstGeom>
          <a:solidFill>
            <a:schemeClr val="bg1"/>
          </a:solidFill>
          <a:ln w="9525">
            <a:noFill/>
            <a:miter lim="800000"/>
            <a:headEnd/>
            <a:tailEnd/>
          </a:ln>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Tx/>
              <a:buSzPct val="70000"/>
              <a:buFont typeface="Wingdings" pitchFamily="2" charset="2"/>
              <a:buNone/>
            </a:pPr>
            <a:r>
              <a:rPr lang="cs-CZ" altLang="cs-CZ" sz="2400" b="1" dirty="0">
                <a:solidFill>
                  <a:srgbClr val="00B2AF"/>
                </a:solidFill>
              </a:rPr>
              <a:t>CO-PRIMARY a KOMPOZITNÍ ENDPOINTY</a:t>
            </a:r>
            <a:endParaRPr lang="cs-CZ" altLang="cs-CZ" sz="2400" b="1" u="sng" dirty="0">
              <a:solidFill>
                <a:srgbClr val="00B2AF"/>
              </a:solidFill>
            </a:endParaRPr>
          </a:p>
        </p:txBody>
      </p:sp>
    </p:spTree>
    <p:extLst>
      <p:ext uri="{BB962C8B-B14F-4D97-AF65-F5344CB8AC3E}">
        <p14:creationId xmlns:p14="http://schemas.microsoft.com/office/powerpoint/2010/main" val="3919486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81756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80000"/>
              <a:buBlip>
                <a:blip r:embed="rId3"/>
              </a:buBlip>
              <a:defRPr sz="1400">
                <a:solidFill>
                  <a:srgbClr val="010101"/>
                </a:solidFill>
                <a:latin typeface="Arial" panose="020B0604020202020204" pitchFamily="34" charset="0"/>
              </a:defRPr>
            </a:lvl1pPr>
            <a:lvl2pPr marL="742950" indent="-285750">
              <a:spcBef>
                <a:spcPct val="20000"/>
              </a:spcBef>
              <a:buSzPct val="80000"/>
              <a:buBlip>
                <a:blip r:embed="rId4"/>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3"/>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Tx/>
              <a:buSzPct val="70000"/>
              <a:buFont typeface="Wingdings" panose="05000000000000000000" pitchFamily="2" charset="2"/>
              <a:buNone/>
            </a:pPr>
            <a:r>
              <a:rPr lang="cs-CZ" altLang="cs-CZ" sz="2000" b="1">
                <a:solidFill>
                  <a:srgbClr val="00B2AF"/>
                </a:solidFill>
              </a:rPr>
              <a:t>Představme si, že hodíme 100x mincí a padne nám 100x orel….</a:t>
            </a:r>
            <a:endParaRPr lang="cs-CZ" altLang="cs-CZ" sz="2000" b="1" u="sng">
              <a:solidFill>
                <a:srgbClr val="00B2AF"/>
              </a:solidFill>
            </a:endParaRPr>
          </a:p>
        </p:txBody>
      </p:sp>
      <p:sp>
        <p:nvSpPr>
          <p:cNvPr id="9" name="Text Box 3"/>
          <p:cNvSpPr txBox="1">
            <a:spLocks noChangeArrowheads="1"/>
          </p:cNvSpPr>
          <p:nvPr/>
        </p:nvSpPr>
        <p:spPr bwMode="auto">
          <a:xfrm>
            <a:off x="9525" y="131286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80000"/>
              <a:buBlip>
                <a:blip r:embed="rId3"/>
              </a:buBlip>
              <a:defRPr sz="1400">
                <a:solidFill>
                  <a:srgbClr val="010101"/>
                </a:solidFill>
                <a:latin typeface="Arial" panose="020B0604020202020204" pitchFamily="34" charset="0"/>
              </a:defRPr>
            </a:lvl1pPr>
            <a:lvl2pPr marL="742950" indent="-285750">
              <a:spcBef>
                <a:spcPct val="20000"/>
              </a:spcBef>
              <a:buSzPct val="80000"/>
              <a:buBlip>
                <a:blip r:embed="rId4"/>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3"/>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Tx/>
              <a:buSzPct val="70000"/>
              <a:buFont typeface="Wingdings" panose="05000000000000000000" pitchFamily="2" charset="2"/>
              <a:buNone/>
            </a:pPr>
            <a:r>
              <a:rPr lang="cs-CZ" altLang="cs-CZ" sz="2000" b="1" dirty="0">
                <a:solidFill>
                  <a:srgbClr val="00B2AF"/>
                </a:solidFill>
              </a:rPr>
              <a:t>Jaká je pravděpodobnost nastání tohoto jevu, pokud mince není „cinknutá“?</a:t>
            </a:r>
            <a:endParaRPr lang="cs-CZ" altLang="cs-CZ" sz="2000" b="1" u="sng" dirty="0">
              <a:solidFill>
                <a:srgbClr val="00B2AF"/>
              </a:solidFill>
            </a:endParaRPr>
          </a:p>
        </p:txBody>
      </p:sp>
      <p:sp>
        <p:nvSpPr>
          <p:cNvPr id="10" name="Text Box 3"/>
          <p:cNvSpPr txBox="1">
            <a:spLocks noChangeArrowheads="1"/>
          </p:cNvSpPr>
          <p:nvPr/>
        </p:nvSpPr>
        <p:spPr bwMode="auto">
          <a:xfrm>
            <a:off x="9525" y="2104802"/>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80000"/>
              <a:buBlip>
                <a:blip r:embed="rId3"/>
              </a:buBlip>
              <a:defRPr sz="1400">
                <a:solidFill>
                  <a:srgbClr val="010101"/>
                </a:solidFill>
                <a:latin typeface="Arial" panose="020B0604020202020204" pitchFamily="34" charset="0"/>
              </a:defRPr>
            </a:lvl1pPr>
            <a:lvl2pPr marL="742950" indent="-285750">
              <a:spcBef>
                <a:spcPct val="20000"/>
              </a:spcBef>
              <a:buSzPct val="80000"/>
              <a:buBlip>
                <a:blip r:embed="rId4"/>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3"/>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Tx/>
              <a:buSzPct val="70000"/>
              <a:buFont typeface="Wingdings" panose="05000000000000000000" pitchFamily="2" charset="2"/>
              <a:buNone/>
            </a:pPr>
            <a:r>
              <a:rPr lang="cs-CZ" altLang="cs-CZ" sz="2000" b="1" dirty="0">
                <a:solidFill>
                  <a:srgbClr val="00B2AF"/>
                </a:solidFill>
              </a:rPr>
              <a:t>Pravděpodobnost nastání této situace je 1/2</a:t>
            </a:r>
            <a:r>
              <a:rPr lang="cs-CZ" altLang="cs-CZ" sz="2000" b="1" baseline="30000" dirty="0">
                <a:solidFill>
                  <a:srgbClr val="00B2AF"/>
                </a:solidFill>
              </a:rPr>
              <a:t>100</a:t>
            </a:r>
            <a:endParaRPr lang="cs-CZ" altLang="cs-CZ" sz="2000" b="1" u="sng" baseline="30000" dirty="0">
              <a:solidFill>
                <a:srgbClr val="00B2AF"/>
              </a:solidFill>
            </a:endParaRPr>
          </a:p>
        </p:txBody>
      </p:sp>
      <p:sp>
        <p:nvSpPr>
          <p:cNvPr id="11" name="Text Box 3"/>
          <p:cNvSpPr txBox="1">
            <a:spLocks noChangeArrowheads="1"/>
          </p:cNvSpPr>
          <p:nvPr/>
        </p:nvSpPr>
        <p:spPr bwMode="auto">
          <a:xfrm>
            <a:off x="0" y="3326722"/>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80000"/>
              <a:buBlip>
                <a:blip r:embed="rId3"/>
              </a:buBlip>
              <a:defRPr sz="1400">
                <a:solidFill>
                  <a:srgbClr val="010101"/>
                </a:solidFill>
                <a:latin typeface="Arial" panose="020B0604020202020204" pitchFamily="34" charset="0"/>
              </a:defRPr>
            </a:lvl1pPr>
            <a:lvl2pPr marL="742950" indent="-285750">
              <a:spcBef>
                <a:spcPct val="20000"/>
              </a:spcBef>
              <a:buSzPct val="80000"/>
              <a:buBlip>
                <a:blip r:embed="rId4"/>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3"/>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Tx/>
              <a:buSzPct val="70000"/>
              <a:buFont typeface="Wingdings" panose="05000000000000000000" pitchFamily="2" charset="2"/>
              <a:buNone/>
            </a:pPr>
            <a:r>
              <a:rPr lang="cs-CZ" altLang="cs-CZ" sz="2000" b="1">
                <a:solidFill>
                  <a:srgbClr val="00B2AF"/>
                </a:solidFill>
              </a:rPr>
              <a:t>Představme si, že máme 2</a:t>
            </a:r>
            <a:r>
              <a:rPr lang="cs-CZ" altLang="cs-CZ" sz="2000" b="1" baseline="30000">
                <a:solidFill>
                  <a:srgbClr val="00B2AF"/>
                </a:solidFill>
              </a:rPr>
              <a:t>100 </a:t>
            </a:r>
            <a:r>
              <a:rPr lang="cs-CZ" altLang="cs-CZ" sz="2000" b="1">
                <a:solidFill>
                  <a:srgbClr val="00B2AF"/>
                </a:solidFill>
              </a:rPr>
              <a:t>mincí a každou hodíme 100x </a:t>
            </a:r>
            <a:endParaRPr lang="cs-CZ" altLang="cs-CZ" sz="2000" b="1" u="sng">
              <a:solidFill>
                <a:srgbClr val="00B2AF"/>
              </a:solidFill>
            </a:endParaRPr>
          </a:p>
        </p:txBody>
      </p:sp>
      <p:sp>
        <p:nvSpPr>
          <p:cNvPr id="12" name="Text Box 3"/>
          <p:cNvSpPr txBox="1">
            <a:spLocks noChangeArrowheads="1"/>
          </p:cNvSpPr>
          <p:nvPr/>
        </p:nvSpPr>
        <p:spPr bwMode="auto">
          <a:xfrm>
            <a:off x="0" y="3972834"/>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80000"/>
              <a:buBlip>
                <a:blip r:embed="rId3"/>
              </a:buBlip>
              <a:defRPr sz="1400">
                <a:solidFill>
                  <a:srgbClr val="010101"/>
                </a:solidFill>
                <a:latin typeface="Arial" panose="020B0604020202020204" pitchFamily="34" charset="0"/>
              </a:defRPr>
            </a:lvl1pPr>
            <a:lvl2pPr marL="742950" indent="-285750">
              <a:spcBef>
                <a:spcPct val="20000"/>
              </a:spcBef>
              <a:buSzPct val="80000"/>
              <a:buBlip>
                <a:blip r:embed="rId4"/>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3"/>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Tx/>
              <a:buSzPct val="70000"/>
              <a:buFont typeface="Wingdings" panose="05000000000000000000" pitchFamily="2" charset="2"/>
              <a:buNone/>
            </a:pPr>
            <a:r>
              <a:rPr lang="cs-CZ" altLang="cs-CZ" sz="2000" b="1">
                <a:solidFill>
                  <a:srgbClr val="00B2AF"/>
                </a:solidFill>
              </a:rPr>
              <a:t>Jaká je pravděpodobnost, že alespoň u jedné mince padne 100x orel?</a:t>
            </a:r>
            <a:endParaRPr lang="cs-CZ" altLang="cs-CZ" sz="2000" b="1" u="sng">
              <a:solidFill>
                <a:srgbClr val="00B2AF"/>
              </a:solidFill>
            </a:endParaRPr>
          </a:p>
        </p:txBody>
      </p:sp>
      <p:sp>
        <p:nvSpPr>
          <p:cNvPr id="13" name="Text Box 3"/>
          <p:cNvSpPr txBox="1">
            <a:spLocks noChangeArrowheads="1"/>
          </p:cNvSpPr>
          <p:nvPr/>
        </p:nvSpPr>
        <p:spPr bwMode="auto">
          <a:xfrm>
            <a:off x="3190875" y="5422222"/>
            <a:ext cx="2781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80000"/>
              <a:buBlip>
                <a:blip r:embed="rId3"/>
              </a:buBlip>
              <a:defRPr sz="1400">
                <a:solidFill>
                  <a:srgbClr val="010101"/>
                </a:solidFill>
                <a:latin typeface="Arial" panose="020B0604020202020204" pitchFamily="34" charset="0"/>
              </a:defRPr>
            </a:lvl1pPr>
            <a:lvl2pPr marL="742950" indent="-285750">
              <a:spcBef>
                <a:spcPct val="20000"/>
              </a:spcBef>
              <a:buSzPct val="80000"/>
              <a:buBlip>
                <a:blip r:embed="rId4"/>
              </a:buBlip>
              <a:defRPr sz="1400">
                <a:solidFill>
                  <a:srgbClr val="010101"/>
                </a:solidFill>
                <a:latin typeface="Arial" panose="020B0604020202020204" pitchFamily="34" charset="0"/>
              </a:defRPr>
            </a:lvl2pPr>
            <a:lvl3pPr marL="1143000" indent="-228600">
              <a:spcBef>
                <a:spcPct val="20000"/>
              </a:spcBef>
              <a:buSzPct val="120000"/>
              <a:buChar char="•"/>
              <a:defRPr sz="1400">
                <a:solidFill>
                  <a:srgbClr val="010101"/>
                </a:solidFill>
                <a:latin typeface="Arial" panose="020B0604020202020204" pitchFamily="34" charset="0"/>
              </a:defRPr>
            </a:lvl3pPr>
            <a:lvl4pPr marL="1600200" indent="-228600">
              <a:spcBef>
                <a:spcPct val="20000"/>
              </a:spcBef>
              <a:buSzPct val="80000"/>
              <a:buBlip>
                <a:blip r:embed="rId3"/>
              </a:buBlip>
              <a:defRPr sz="1400">
                <a:solidFill>
                  <a:srgbClr val="01010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Tx/>
              <a:buSzPct val="70000"/>
              <a:buFont typeface="Wingdings" panose="05000000000000000000" pitchFamily="2" charset="2"/>
              <a:buNone/>
            </a:pPr>
            <a:r>
              <a:rPr lang="cs-CZ" altLang="cs-CZ" sz="4000" b="1">
                <a:solidFill>
                  <a:srgbClr val="00B2AF"/>
                </a:solidFill>
              </a:rPr>
              <a:t>63,2 %.....</a:t>
            </a:r>
            <a:endParaRPr lang="cs-CZ" altLang="cs-CZ" sz="4000" b="1" u="sng">
              <a:solidFill>
                <a:srgbClr val="00B2AF"/>
              </a:solidFill>
            </a:endParaRPr>
          </a:p>
        </p:txBody>
      </p:sp>
    </p:spTree>
    <p:extLst>
      <p:ext uri="{BB962C8B-B14F-4D97-AF65-F5344CB8AC3E}">
        <p14:creationId xmlns:p14="http://schemas.microsoft.com/office/powerpoint/2010/main" val="19930871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l="28198" t="18433" r="25320" b="6676"/>
          <a:stretch>
            <a:fillRect/>
          </a:stretch>
        </p:blipFill>
        <p:spPr bwMode="auto">
          <a:xfrm>
            <a:off x="-11113" y="457200"/>
            <a:ext cx="5667376"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6"/>
          <p:cNvSpPr>
            <a:spLocks noChangeArrowheads="1"/>
          </p:cNvSpPr>
          <p:nvPr/>
        </p:nvSpPr>
        <p:spPr bwMode="auto">
          <a:xfrm>
            <a:off x="-17463" y="-1588"/>
            <a:ext cx="9190038" cy="576263"/>
          </a:xfrm>
          <a:prstGeom prst="rect">
            <a:avLst/>
          </a:prstGeom>
          <a:solidFill>
            <a:schemeClr val="bg1"/>
          </a:solidFill>
          <a:ln w="9525">
            <a:noFill/>
            <a:miter lim="800000"/>
            <a:headEnd/>
            <a:tailEnd/>
          </a:ln>
        </p:spPr>
        <p:txBody>
          <a:bodyPr wrap="square">
            <a:spAutoFit/>
          </a:bodyPr>
          <a:lstStyle/>
          <a:p>
            <a:pPr algn="ctr" eaLnBrk="0" hangingPunct="0">
              <a:spcBef>
                <a:spcPct val="20000"/>
              </a:spcBef>
              <a:buClr>
                <a:schemeClr val="tx1"/>
              </a:buClr>
              <a:buSzPct val="70000"/>
            </a:pPr>
            <a:r>
              <a:rPr lang="cs-CZ" sz="2400" b="1" dirty="0">
                <a:solidFill>
                  <a:srgbClr val="00B2AF"/>
                </a:solidFill>
              </a:rPr>
              <a:t>Počet primárních </a:t>
            </a:r>
            <a:r>
              <a:rPr lang="cs-CZ" sz="2400" b="1" dirty="0" err="1">
                <a:solidFill>
                  <a:srgbClr val="00B2AF"/>
                </a:solidFill>
              </a:rPr>
              <a:t>endpointů</a:t>
            </a:r>
            <a:endParaRPr lang="cs-CZ" sz="2400" b="1" dirty="0">
              <a:solidFill>
                <a:srgbClr val="00B2AF"/>
              </a:solidFill>
            </a:endParaRPr>
          </a:p>
        </p:txBody>
      </p:sp>
      <p:grpSp>
        <p:nvGrpSpPr>
          <p:cNvPr id="7" name="Skupina 6"/>
          <p:cNvGrpSpPr>
            <a:grpSpLocks/>
          </p:cNvGrpSpPr>
          <p:nvPr/>
        </p:nvGrpSpPr>
        <p:grpSpPr bwMode="auto">
          <a:xfrm>
            <a:off x="993775" y="2551113"/>
            <a:ext cx="7948613" cy="3635375"/>
            <a:chOff x="994141" y="2551814"/>
            <a:chExt cx="7947840" cy="3634357"/>
          </a:xfrm>
        </p:grpSpPr>
        <p:pic>
          <p:nvPicPr>
            <p:cNvPr id="38921" name="Picture 2"/>
            <p:cNvPicPr>
              <a:picLocks noChangeAspect="1" noChangeArrowheads="1"/>
            </p:cNvPicPr>
            <p:nvPr/>
          </p:nvPicPr>
          <p:blipFill>
            <a:blip r:embed="rId4">
              <a:extLst>
                <a:ext uri="{28A0092B-C50C-407E-A947-70E740481C1C}">
                  <a14:useLocalDpi xmlns:a14="http://schemas.microsoft.com/office/drawing/2010/main" val="0"/>
                </a:ext>
              </a:extLst>
            </a:blip>
            <a:srcRect l="15610" t="24084" r="11308" b="5838"/>
            <a:stretch>
              <a:fillRect/>
            </a:stretch>
          </p:blipFill>
          <p:spPr bwMode="auto">
            <a:xfrm>
              <a:off x="1924493" y="2551814"/>
              <a:ext cx="7017488" cy="3634357"/>
            </a:xfrm>
            <a:prstGeom prst="rect">
              <a:avLst/>
            </a:prstGeom>
            <a:noFill/>
            <a:ln w="38100">
              <a:solidFill>
                <a:srgbClr val="BF1122"/>
              </a:solidFill>
              <a:miter lim="800000"/>
              <a:headEnd/>
              <a:tailEnd/>
            </a:ln>
            <a:extLst>
              <a:ext uri="{909E8E84-426E-40DD-AFC4-6F175D3DCCD1}">
                <a14:hiddenFill xmlns:a14="http://schemas.microsoft.com/office/drawing/2010/main">
                  <a:solidFill>
                    <a:schemeClr val="accent1"/>
                  </a:solidFill>
                </a14:hiddenFill>
              </a:ext>
            </a:extLst>
          </p:spPr>
        </p:pic>
        <p:sp>
          <p:nvSpPr>
            <p:cNvPr id="6" name="Šrafovaná šipka doprava 5"/>
            <p:cNvSpPr/>
            <p:nvPr/>
          </p:nvSpPr>
          <p:spPr>
            <a:xfrm>
              <a:off x="994141" y="4051581"/>
              <a:ext cx="839706" cy="615778"/>
            </a:xfrm>
            <a:prstGeom prst="stripedRightArrow">
              <a:avLst/>
            </a:prstGeom>
            <a:solidFill>
              <a:srgbClr val="D20038"/>
            </a:solidFill>
            <a:ln>
              <a:solidFill>
                <a:srgbClr val="AD0F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2" name="Obdélník 1"/>
          <p:cNvSpPr/>
          <p:nvPr/>
        </p:nvSpPr>
        <p:spPr>
          <a:xfrm>
            <a:off x="5810250" y="3276600"/>
            <a:ext cx="3006725" cy="247650"/>
          </a:xfrm>
          <a:prstGeom prst="rect">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3094092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a:extLst>
              <a:ext uri="{FF2B5EF4-FFF2-40B4-BE49-F238E27FC236}">
                <a16:creationId xmlns:a16="http://schemas.microsoft.com/office/drawing/2014/main" id="{3BA3EA83-F7D2-62D5-A3C6-D6AB8AEAD850}"/>
              </a:ext>
            </a:extLst>
          </p:cNvPr>
          <p:cNvSpPr>
            <a:spLocks noGrp="1" noChangeArrowheads="1"/>
          </p:cNvSpPr>
          <p:nvPr>
            <p:ph type="title"/>
          </p:nvPr>
        </p:nvSpPr>
        <p:spPr>
          <a:xfrm>
            <a:off x="-46038" y="0"/>
            <a:ext cx="9190038" cy="3352800"/>
          </a:xfrm>
        </p:spPr>
        <p:txBody>
          <a:bodyPr/>
          <a:lstStyle/>
          <a:p>
            <a:pPr algn="ctr">
              <a:defRPr/>
            </a:pPr>
            <a:r>
              <a:rPr lang="cs-CZ" sz="2400" u="sng" dirty="0">
                <a:solidFill>
                  <a:srgbClr val="00B2AF"/>
                </a:solidFill>
                <a:latin typeface="Arial" pitchFamily="34" charset="0"/>
                <a:cs typeface="Arial" pitchFamily="34" charset="0"/>
              </a:rPr>
              <a:t>Paradox současnosti:</a:t>
            </a:r>
            <a:br>
              <a:rPr lang="cs-CZ" sz="2400" dirty="0">
                <a:solidFill>
                  <a:srgbClr val="00B2AF"/>
                </a:solidFill>
                <a:latin typeface="Arial" pitchFamily="34" charset="0"/>
                <a:cs typeface="Arial" pitchFamily="34" charset="0"/>
              </a:rPr>
            </a:br>
            <a:br>
              <a:rPr lang="cs-CZ" sz="2400" dirty="0">
                <a:solidFill>
                  <a:srgbClr val="00B2AF"/>
                </a:solidFill>
                <a:latin typeface="Arial" pitchFamily="34" charset="0"/>
                <a:cs typeface="Arial" pitchFamily="34" charset="0"/>
              </a:rPr>
            </a:br>
            <a:r>
              <a:rPr lang="cs-CZ" sz="2400" i="1" dirty="0">
                <a:solidFill>
                  <a:srgbClr val="00B2AF"/>
                </a:solidFill>
                <a:latin typeface="Arial" pitchFamily="34" charset="0"/>
                <a:cs typeface="Arial" pitchFamily="34" charset="0"/>
              </a:rPr>
              <a:t>Pokrok v technologiích umožňuje komukoliv provádět složité </a:t>
            </a:r>
            <a:br>
              <a:rPr lang="cs-CZ" sz="2400" i="1" dirty="0">
                <a:solidFill>
                  <a:srgbClr val="00B2AF"/>
                </a:solidFill>
                <a:latin typeface="Arial" pitchFamily="34" charset="0"/>
                <a:cs typeface="Arial" pitchFamily="34" charset="0"/>
              </a:rPr>
            </a:br>
            <a:r>
              <a:rPr lang="cs-CZ" sz="2400" i="1" dirty="0">
                <a:solidFill>
                  <a:srgbClr val="00B2AF"/>
                </a:solidFill>
                <a:latin typeface="Arial" pitchFamily="34" charset="0"/>
                <a:cs typeface="Arial" pitchFamily="34" charset="0"/>
              </a:rPr>
              <a:t>a sofistikované výpočty (např. data </a:t>
            </a:r>
            <a:r>
              <a:rPr lang="cs-CZ" sz="2400" i="1" dirty="0" err="1">
                <a:solidFill>
                  <a:srgbClr val="00B2AF"/>
                </a:solidFill>
                <a:latin typeface="Arial" pitchFamily="34" charset="0"/>
                <a:cs typeface="Arial" pitchFamily="34" charset="0"/>
              </a:rPr>
              <a:t>mining</a:t>
            </a:r>
            <a:r>
              <a:rPr lang="cs-CZ" sz="2400" i="1" dirty="0">
                <a:solidFill>
                  <a:srgbClr val="00B2AF"/>
                </a:solidFill>
                <a:latin typeface="Arial" pitchFamily="34" charset="0"/>
                <a:cs typeface="Arial" pitchFamily="34" charset="0"/>
              </a:rPr>
              <a:t>). Při absenci znalosti základních statistických technik tak roste riziko:</a:t>
            </a:r>
            <a:br>
              <a:rPr lang="cs-CZ" sz="2400" i="1" dirty="0">
                <a:solidFill>
                  <a:srgbClr val="00B2AF"/>
                </a:solidFill>
                <a:latin typeface="Arial" pitchFamily="34" charset="0"/>
                <a:cs typeface="Arial" pitchFamily="34" charset="0"/>
              </a:rPr>
            </a:br>
            <a:r>
              <a:rPr lang="cs-CZ" sz="2400" i="1" dirty="0">
                <a:solidFill>
                  <a:srgbClr val="00B2AF"/>
                </a:solidFill>
                <a:latin typeface="Arial" pitchFamily="34" charset="0"/>
                <a:cs typeface="Arial" pitchFamily="34" charset="0"/>
              </a:rPr>
              <a:t>- </a:t>
            </a:r>
            <a:r>
              <a:rPr lang="cs-CZ" sz="2400" i="1" u="sng" dirty="0">
                <a:solidFill>
                  <a:srgbClr val="00B2AF"/>
                </a:solidFill>
                <a:latin typeface="Arial" pitchFamily="34" charset="0"/>
                <a:cs typeface="Arial" pitchFamily="34" charset="0"/>
              </a:rPr>
              <a:t>chybných výsledků </a:t>
            </a:r>
            <a:br>
              <a:rPr lang="cs-CZ" sz="2400" i="1" u="sng" dirty="0">
                <a:solidFill>
                  <a:srgbClr val="00B2AF"/>
                </a:solidFill>
                <a:latin typeface="Arial" pitchFamily="34" charset="0"/>
                <a:cs typeface="Arial" pitchFamily="34" charset="0"/>
              </a:rPr>
            </a:br>
            <a:r>
              <a:rPr lang="cs-CZ" sz="2400" i="1" dirty="0">
                <a:solidFill>
                  <a:srgbClr val="00B2AF"/>
                </a:solidFill>
                <a:latin typeface="Arial" pitchFamily="34" charset="0"/>
                <a:cs typeface="Arial" pitchFamily="34" charset="0"/>
              </a:rPr>
              <a:t>- nebo </a:t>
            </a:r>
            <a:r>
              <a:rPr lang="cs-CZ" sz="2400" i="1" u="sng" dirty="0">
                <a:solidFill>
                  <a:srgbClr val="00B2AF"/>
                </a:solidFill>
                <a:latin typeface="Arial" pitchFamily="34" charset="0"/>
                <a:cs typeface="Arial" pitchFamily="34" charset="0"/>
              </a:rPr>
              <a:t>chybné interpretace </a:t>
            </a:r>
            <a:r>
              <a:rPr lang="cs-CZ" sz="2400" i="1" dirty="0">
                <a:solidFill>
                  <a:srgbClr val="00B2AF"/>
                </a:solidFill>
                <a:latin typeface="Arial" pitchFamily="34" charset="0"/>
                <a:cs typeface="Arial" pitchFamily="34" charset="0"/>
              </a:rPr>
              <a:t>správných výsledků</a:t>
            </a:r>
            <a:br>
              <a:rPr lang="cs-CZ" sz="2400" b="1" i="1" dirty="0">
                <a:solidFill>
                  <a:srgbClr val="00B2AF"/>
                </a:solidFill>
                <a:effectLst>
                  <a:outerShdw blurRad="38100" dist="38100" dir="2700000" algn="tl">
                    <a:srgbClr val="000000"/>
                  </a:outerShdw>
                </a:effectLst>
                <a:latin typeface="Arial" charset="0"/>
              </a:rPr>
            </a:br>
            <a:endParaRPr lang="cs-CZ" sz="2400" b="1" i="1" dirty="0">
              <a:solidFill>
                <a:srgbClr val="00B2AF"/>
              </a:solidFill>
              <a:effectLst>
                <a:outerShdw blurRad="38100" dist="38100" dir="2700000" algn="tl">
                  <a:srgbClr val="000000"/>
                </a:outerShdw>
              </a:effectLst>
              <a:latin typeface="Arial" charset="0"/>
            </a:endParaRPr>
          </a:p>
        </p:txBody>
      </p:sp>
      <p:pic>
        <p:nvPicPr>
          <p:cNvPr id="3" name="Obrázek 2">
            <a:extLst>
              <a:ext uri="{FF2B5EF4-FFF2-40B4-BE49-F238E27FC236}">
                <a16:creationId xmlns:a16="http://schemas.microsoft.com/office/drawing/2014/main" id="{10FC4B6F-B176-3CF7-3D3E-C5260A464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429000"/>
            <a:ext cx="40560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Skupina 7">
            <a:extLst>
              <a:ext uri="{FF2B5EF4-FFF2-40B4-BE49-F238E27FC236}">
                <a16:creationId xmlns:a16="http://schemas.microsoft.com/office/drawing/2014/main" id="{850EA66E-25ED-2A7F-E62F-9AAEF6A93E0B}"/>
              </a:ext>
            </a:extLst>
          </p:cNvPr>
          <p:cNvGrpSpPr>
            <a:grpSpLocks/>
          </p:cNvGrpSpPr>
          <p:nvPr/>
        </p:nvGrpSpPr>
        <p:grpSpPr bwMode="auto">
          <a:xfrm>
            <a:off x="4859338" y="3463925"/>
            <a:ext cx="3689350" cy="2571750"/>
            <a:chOff x="4859079" y="3464410"/>
            <a:chExt cx="3689497" cy="2571370"/>
          </a:xfrm>
        </p:grpSpPr>
        <p:sp>
          <p:nvSpPr>
            <p:cNvPr id="4" name="Šrafovaná šipka doprava 3">
              <a:extLst>
                <a:ext uri="{FF2B5EF4-FFF2-40B4-BE49-F238E27FC236}">
                  <a16:creationId xmlns:a16="http://schemas.microsoft.com/office/drawing/2014/main" id="{71A467E8-67BD-F19C-4A47-64BC4D139A16}"/>
                </a:ext>
              </a:extLst>
            </p:cNvPr>
            <p:cNvSpPr/>
            <p:nvPr/>
          </p:nvSpPr>
          <p:spPr>
            <a:xfrm>
              <a:off x="4859079" y="4532640"/>
              <a:ext cx="893798" cy="434911"/>
            </a:xfrm>
            <a:prstGeom prst="striped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rgbClr val="00B2AF"/>
                </a:solidFill>
              </a:endParaRPr>
            </a:p>
          </p:txBody>
        </p:sp>
        <p:pic>
          <p:nvPicPr>
            <p:cNvPr id="222217" name="Obrázek 6">
              <a:extLst>
                <a:ext uri="{FF2B5EF4-FFF2-40B4-BE49-F238E27FC236}">
                  <a16:creationId xmlns:a16="http://schemas.microsoft.com/office/drawing/2014/main" id="{6BAC877E-BC20-595B-99FA-35DD08E86D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2455" y="3464410"/>
              <a:ext cx="2456121" cy="257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l="30814" t="10037" r="31250" b="16818"/>
          <a:stretch>
            <a:fillRect/>
          </a:stretch>
        </p:blipFill>
        <p:spPr bwMode="auto">
          <a:xfrm>
            <a:off x="-31750" y="0"/>
            <a:ext cx="4624388" cy="481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2450" name="Picture 2"/>
          <p:cNvPicPr>
            <a:picLocks noChangeAspect="1" noChangeArrowheads="1"/>
          </p:cNvPicPr>
          <p:nvPr/>
        </p:nvPicPr>
        <p:blipFill>
          <a:blip r:embed="rId4">
            <a:extLst>
              <a:ext uri="{28A0092B-C50C-407E-A947-70E740481C1C}">
                <a14:useLocalDpi xmlns:a14="http://schemas.microsoft.com/office/drawing/2010/main" val="0"/>
              </a:ext>
            </a:extLst>
          </a:blip>
          <a:srcRect l="23895" t="15689" r="25000" b="25053"/>
          <a:stretch>
            <a:fillRect/>
          </a:stretch>
        </p:blipFill>
        <p:spPr bwMode="auto">
          <a:xfrm>
            <a:off x="2616200" y="2328863"/>
            <a:ext cx="6229350" cy="3902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686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70C22BCD-183D-4EA9-86AA-587AAEAA0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03" t="23116" r="13547" b="31189"/>
          <a:stretch>
            <a:fillRect/>
          </a:stretch>
        </p:blipFill>
        <p:spPr bwMode="auto">
          <a:xfrm>
            <a:off x="2720975" y="1465489"/>
            <a:ext cx="6423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3" name="Picture 4">
            <a:extLst>
              <a:ext uri="{FF2B5EF4-FFF2-40B4-BE49-F238E27FC236}">
                <a16:creationId xmlns:a16="http://schemas.microsoft.com/office/drawing/2014/main" id="{B772065C-CAA0-4513-959D-B4AE8445B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540" t="18433" r="13197" b="35712"/>
          <a:stretch>
            <a:fillRect/>
          </a:stretch>
        </p:blipFill>
        <p:spPr bwMode="auto">
          <a:xfrm>
            <a:off x="2689225" y="3637189"/>
            <a:ext cx="6475413" cy="213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6">
            <a:extLst>
              <a:ext uri="{FF2B5EF4-FFF2-40B4-BE49-F238E27FC236}">
                <a16:creationId xmlns:a16="http://schemas.microsoft.com/office/drawing/2014/main" id="{92462B55-3844-4541-84EE-51F42CCC99BB}"/>
              </a:ext>
            </a:extLst>
          </p:cNvPr>
          <p:cNvSpPr>
            <a:spLocks noChangeArrowheads="1"/>
          </p:cNvSpPr>
          <p:nvPr/>
        </p:nvSpPr>
        <p:spPr bwMode="auto">
          <a:xfrm>
            <a:off x="-17463" y="-1588"/>
            <a:ext cx="9190038" cy="576263"/>
          </a:xfrm>
          <a:prstGeom prst="rect">
            <a:avLst/>
          </a:prstGeom>
          <a:solidFill>
            <a:schemeClr val="bg1"/>
          </a:solidFill>
          <a:ln w="9525">
            <a:noFill/>
            <a:miter lim="800000"/>
            <a:headEnd/>
            <a:tailEnd/>
          </a:ln>
        </p:spPr>
        <p:txBody>
          <a:bodyPr wrap="square">
            <a:spAutoFit/>
          </a:bodyPr>
          <a:lstStyle/>
          <a:p>
            <a:pPr algn="ctr" eaLnBrk="0" hangingPunct="0">
              <a:spcBef>
                <a:spcPct val="20000"/>
              </a:spcBef>
              <a:buClr>
                <a:schemeClr val="tx1"/>
              </a:buClr>
              <a:buSzPct val="70000"/>
            </a:pPr>
            <a:r>
              <a:rPr lang="cs-CZ" sz="2400" b="1" dirty="0">
                <a:solidFill>
                  <a:srgbClr val="00B2AF"/>
                </a:solidFill>
              </a:rPr>
              <a:t>Počet primárních </a:t>
            </a:r>
            <a:r>
              <a:rPr lang="cs-CZ" sz="2400" b="1" dirty="0" err="1">
                <a:solidFill>
                  <a:srgbClr val="00B2AF"/>
                </a:solidFill>
              </a:rPr>
              <a:t>endpointů</a:t>
            </a:r>
            <a:endParaRPr lang="cs-CZ" sz="2400" b="1" dirty="0">
              <a:solidFill>
                <a:srgbClr val="00B2AF"/>
              </a:solidFill>
            </a:endParaRPr>
          </a:p>
        </p:txBody>
      </p:sp>
    </p:spTree>
    <p:extLst>
      <p:ext uri="{BB962C8B-B14F-4D97-AF65-F5344CB8AC3E}">
        <p14:creationId xmlns:p14="http://schemas.microsoft.com/office/powerpoint/2010/main" val="315753988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2"/>
          <p:cNvSpPr txBox="1">
            <a:spLocks noChangeArrowheads="1"/>
          </p:cNvSpPr>
          <p:nvPr/>
        </p:nvSpPr>
        <p:spPr bwMode="auto">
          <a:xfrm>
            <a:off x="0" y="63500"/>
            <a:ext cx="9144000" cy="457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Tx/>
              <a:buSzPct val="70000"/>
              <a:buFont typeface="Wingdings" pitchFamily="2" charset="2"/>
              <a:buNone/>
            </a:pPr>
            <a:r>
              <a:rPr lang="cs-CZ" altLang="cs-CZ" sz="1800" b="1" u="sng">
                <a:solidFill>
                  <a:schemeClr val="tx1"/>
                </a:solidFill>
              </a:rPr>
              <a:t>Hazard ratio</a:t>
            </a:r>
            <a:endParaRPr lang="cs-CZ" altLang="cs-CZ" sz="1800">
              <a:solidFill>
                <a:schemeClr val="tx1"/>
              </a:solidFill>
            </a:endParaRPr>
          </a:p>
        </p:txBody>
      </p:sp>
      <p:sp>
        <p:nvSpPr>
          <p:cNvPr id="53253" name="Rectangle 4"/>
          <p:cNvSpPr>
            <a:spLocks noGrp="1" noChangeArrowheads="1"/>
          </p:cNvSpPr>
          <p:nvPr>
            <p:ph type="title"/>
          </p:nvPr>
        </p:nvSpPr>
        <p:spPr>
          <a:noFill/>
        </p:spPr>
        <p:txBody>
          <a:bodyPr/>
          <a:lstStyle/>
          <a:p>
            <a:br>
              <a:rPr lang="cs-CZ" altLang="cs-CZ">
                <a:solidFill>
                  <a:schemeClr val="tx1">
                    <a:lumMod val="50000"/>
                    <a:lumOff val="50000"/>
                  </a:schemeClr>
                </a:solidFill>
              </a:rPr>
            </a:br>
            <a:endParaRPr lang="cs-CZ" altLang="cs-CZ">
              <a:solidFill>
                <a:schemeClr val="tx1">
                  <a:lumMod val="50000"/>
                  <a:lumOff val="50000"/>
                </a:schemeClr>
              </a:solidFill>
            </a:endParaRPr>
          </a:p>
        </p:txBody>
      </p:sp>
      <p:sp>
        <p:nvSpPr>
          <p:cNvPr id="53254" name="Text Box 5"/>
          <p:cNvSpPr txBox="1">
            <a:spLocks noChangeArrowheads="1"/>
          </p:cNvSpPr>
          <p:nvPr/>
        </p:nvSpPr>
        <p:spPr bwMode="auto">
          <a:xfrm>
            <a:off x="533400" y="79375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b="1">
                <a:solidFill>
                  <a:schemeClr val="tx1">
                    <a:lumMod val="50000"/>
                    <a:lumOff val="50000"/>
                  </a:schemeClr>
                </a:solidFill>
                <a:cs typeface="Arial" charset="0"/>
              </a:rPr>
              <a:t>Vyjadřuje odhad poměru rizika úmrtí, progrese, nebo relapsu (podle definice endpointu) mezi srovnávanými skupinami</a:t>
            </a:r>
          </a:p>
        </p:txBody>
      </p:sp>
      <p:sp>
        <p:nvSpPr>
          <p:cNvPr id="198662" name="Rectangle 6"/>
          <p:cNvSpPr>
            <a:spLocks noChangeArrowheads="1"/>
          </p:cNvSpPr>
          <p:nvPr/>
        </p:nvSpPr>
        <p:spPr bwMode="auto">
          <a:xfrm>
            <a:off x="-17463" y="115888"/>
            <a:ext cx="9190038" cy="576262"/>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algn="ctr" eaLnBrk="0" hangingPunct="0">
              <a:spcBef>
                <a:spcPct val="20000"/>
              </a:spcBef>
              <a:buClr>
                <a:schemeClr val="tx1"/>
              </a:buClr>
              <a:buSzPct val="70000"/>
            </a:pPr>
            <a:r>
              <a:rPr lang="cs-CZ" sz="2400" b="1">
                <a:solidFill>
                  <a:srgbClr val="00B2AF"/>
                </a:solidFill>
              </a:rPr>
              <a:t>HAZARD RATIO: Definice a interpretace</a:t>
            </a:r>
          </a:p>
        </p:txBody>
      </p:sp>
      <p:grpSp>
        <p:nvGrpSpPr>
          <p:cNvPr id="53256" name="Group 7"/>
          <p:cNvGrpSpPr>
            <a:grpSpLocks/>
          </p:cNvGrpSpPr>
          <p:nvPr/>
        </p:nvGrpSpPr>
        <p:grpSpPr bwMode="auto">
          <a:xfrm>
            <a:off x="107950" y="2828925"/>
            <a:ext cx="4032250" cy="1398588"/>
            <a:chOff x="68" y="1706"/>
            <a:chExt cx="2540" cy="881"/>
          </a:xfrm>
        </p:grpSpPr>
        <p:sp>
          <p:nvSpPr>
            <p:cNvPr id="53270" name="Text Box 8"/>
            <p:cNvSpPr txBox="1">
              <a:spLocks noChangeArrowheads="1"/>
            </p:cNvSpPr>
            <p:nvPr/>
          </p:nvSpPr>
          <p:spPr bwMode="auto">
            <a:xfrm>
              <a:off x="68" y="1924"/>
              <a:ext cx="9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4000">
                  <a:solidFill>
                    <a:schemeClr val="tx1">
                      <a:lumMod val="50000"/>
                      <a:lumOff val="50000"/>
                    </a:schemeClr>
                  </a:solidFill>
                </a:rPr>
                <a:t>HR = </a:t>
              </a:r>
            </a:p>
          </p:txBody>
        </p:sp>
        <p:sp>
          <p:nvSpPr>
            <p:cNvPr id="53271" name="Text Box 9"/>
            <p:cNvSpPr txBox="1">
              <a:spLocks noChangeArrowheads="1"/>
            </p:cNvSpPr>
            <p:nvPr/>
          </p:nvSpPr>
          <p:spPr bwMode="auto">
            <a:xfrm>
              <a:off x="658" y="1706"/>
              <a:ext cx="195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2000">
                  <a:solidFill>
                    <a:schemeClr val="tx1">
                      <a:lumMod val="50000"/>
                      <a:lumOff val="50000"/>
                    </a:schemeClr>
                  </a:solidFill>
                </a:rPr>
                <a:t>Riziko relapsu </a:t>
              </a:r>
              <a:br>
                <a:rPr lang="cs-CZ" altLang="cs-CZ" sz="2000">
                  <a:solidFill>
                    <a:schemeClr val="tx1">
                      <a:lumMod val="50000"/>
                      <a:lumOff val="50000"/>
                    </a:schemeClr>
                  </a:solidFill>
                </a:rPr>
              </a:br>
              <a:r>
                <a:rPr lang="cs-CZ" altLang="cs-CZ" sz="2000">
                  <a:solidFill>
                    <a:schemeClr val="tx1">
                      <a:lumMod val="50000"/>
                      <a:lumOff val="50000"/>
                    </a:schemeClr>
                  </a:solidFill>
                </a:rPr>
                <a:t>na experimentální léčbě </a:t>
              </a:r>
            </a:p>
          </p:txBody>
        </p:sp>
        <p:sp>
          <p:nvSpPr>
            <p:cNvPr id="53272" name="Text Box 10"/>
            <p:cNvSpPr txBox="1">
              <a:spLocks noChangeArrowheads="1"/>
            </p:cNvSpPr>
            <p:nvPr/>
          </p:nvSpPr>
          <p:spPr bwMode="auto">
            <a:xfrm>
              <a:off x="976" y="2145"/>
              <a:ext cx="13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2000">
                  <a:solidFill>
                    <a:schemeClr val="tx1">
                      <a:lumMod val="50000"/>
                      <a:lumOff val="50000"/>
                    </a:schemeClr>
                  </a:solidFill>
                </a:rPr>
                <a:t>Riziko relapsu </a:t>
              </a:r>
              <a:br>
                <a:rPr lang="cs-CZ" altLang="cs-CZ" sz="2000">
                  <a:solidFill>
                    <a:schemeClr val="tx1">
                      <a:lumMod val="50000"/>
                      <a:lumOff val="50000"/>
                    </a:schemeClr>
                  </a:solidFill>
                </a:rPr>
              </a:br>
              <a:r>
                <a:rPr lang="cs-CZ" altLang="cs-CZ" sz="2000">
                  <a:solidFill>
                    <a:schemeClr val="tx1">
                      <a:lumMod val="50000"/>
                      <a:lumOff val="50000"/>
                    </a:schemeClr>
                  </a:solidFill>
                </a:rPr>
                <a:t>na placebu</a:t>
              </a:r>
            </a:p>
          </p:txBody>
        </p:sp>
        <p:sp>
          <p:nvSpPr>
            <p:cNvPr id="53273" name="Line 11"/>
            <p:cNvSpPr>
              <a:spLocks noChangeShapeType="1"/>
            </p:cNvSpPr>
            <p:nvPr/>
          </p:nvSpPr>
          <p:spPr bwMode="auto">
            <a:xfrm>
              <a:off x="975" y="2160"/>
              <a:ext cx="131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cs-CZ">
                <a:solidFill>
                  <a:schemeClr val="tx1">
                    <a:lumMod val="50000"/>
                    <a:lumOff val="50000"/>
                  </a:schemeClr>
                </a:solidFill>
              </a:endParaRPr>
            </a:p>
          </p:txBody>
        </p:sp>
      </p:grpSp>
      <p:sp>
        <p:nvSpPr>
          <p:cNvPr id="53257" name="Text Box 12"/>
          <p:cNvSpPr txBox="1">
            <a:spLocks noChangeArrowheads="1"/>
          </p:cNvSpPr>
          <p:nvPr/>
        </p:nvSpPr>
        <p:spPr bwMode="auto">
          <a:xfrm>
            <a:off x="4930775" y="2124075"/>
            <a:ext cx="1296988" cy="7112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en-US" altLang="cs-CZ" sz="4000">
                <a:solidFill>
                  <a:schemeClr val="tx1">
                    <a:lumMod val="50000"/>
                    <a:lumOff val="50000"/>
                  </a:schemeClr>
                </a:solidFill>
              </a:rPr>
              <a:t>&lt; 1</a:t>
            </a:r>
            <a:endParaRPr lang="cs-CZ" altLang="cs-CZ" sz="4000">
              <a:solidFill>
                <a:schemeClr val="tx1">
                  <a:lumMod val="50000"/>
                  <a:lumOff val="50000"/>
                </a:schemeClr>
              </a:solidFill>
            </a:endParaRPr>
          </a:p>
        </p:txBody>
      </p:sp>
      <p:sp>
        <p:nvSpPr>
          <p:cNvPr id="53258" name="Text Box 13"/>
          <p:cNvSpPr txBox="1">
            <a:spLocks noChangeArrowheads="1"/>
          </p:cNvSpPr>
          <p:nvPr/>
        </p:nvSpPr>
        <p:spPr bwMode="auto">
          <a:xfrm>
            <a:off x="4930775" y="3175000"/>
            <a:ext cx="1296988" cy="7112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en-US" altLang="cs-CZ" sz="4000">
                <a:solidFill>
                  <a:schemeClr val="tx1">
                    <a:lumMod val="50000"/>
                    <a:lumOff val="50000"/>
                  </a:schemeClr>
                </a:solidFill>
              </a:rPr>
              <a:t>= 1</a:t>
            </a:r>
            <a:endParaRPr lang="cs-CZ" altLang="cs-CZ" sz="4000">
              <a:solidFill>
                <a:schemeClr val="tx1">
                  <a:lumMod val="50000"/>
                  <a:lumOff val="50000"/>
                </a:schemeClr>
              </a:solidFill>
            </a:endParaRPr>
          </a:p>
        </p:txBody>
      </p:sp>
      <p:sp>
        <p:nvSpPr>
          <p:cNvPr id="53259" name="Text Box 14"/>
          <p:cNvSpPr txBox="1">
            <a:spLocks noChangeArrowheads="1"/>
          </p:cNvSpPr>
          <p:nvPr/>
        </p:nvSpPr>
        <p:spPr bwMode="auto">
          <a:xfrm>
            <a:off x="4930775" y="4157663"/>
            <a:ext cx="1296988" cy="7112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en-US" altLang="cs-CZ" sz="4000">
                <a:solidFill>
                  <a:schemeClr val="tx1">
                    <a:lumMod val="50000"/>
                    <a:lumOff val="50000"/>
                  </a:schemeClr>
                </a:solidFill>
              </a:rPr>
              <a:t>&gt; 1</a:t>
            </a:r>
            <a:endParaRPr lang="cs-CZ" altLang="cs-CZ" sz="4000">
              <a:solidFill>
                <a:schemeClr val="tx1">
                  <a:lumMod val="50000"/>
                  <a:lumOff val="50000"/>
                </a:schemeClr>
              </a:solidFill>
            </a:endParaRPr>
          </a:p>
        </p:txBody>
      </p:sp>
      <p:cxnSp>
        <p:nvCxnSpPr>
          <p:cNvPr id="53260" name="AutoShape 15"/>
          <p:cNvCxnSpPr>
            <a:cxnSpLocks noChangeShapeType="1"/>
            <a:stCxn id="53271" idx="3"/>
            <a:endCxn id="53257" idx="1"/>
          </p:cNvCxnSpPr>
          <p:nvPr/>
        </p:nvCxnSpPr>
        <p:spPr bwMode="auto">
          <a:xfrm flipV="1">
            <a:off x="4140200" y="2479675"/>
            <a:ext cx="790575" cy="700088"/>
          </a:xfrm>
          <a:prstGeom prst="straightConnector1">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cxnSp>
      <p:cxnSp>
        <p:nvCxnSpPr>
          <p:cNvPr id="53261" name="AutoShape 16"/>
          <p:cNvCxnSpPr>
            <a:cxnSpLocks noChangeShapeType="1"/>
            <a:endCxn id="53259" idx="1"/>
          </p:cNvCxnSpPr>
          <p:nvPr/>
        </p:nvCxnSpPr>
        <p:spPr bwMode="auto">
          <a:xfrm>
            <a:off x="4138613" y="3924300"/>
            <a:ext cx="792162" cy="588963"/>
          </a:xfrm>
          <a:prstGeom prst="straightConnector1">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cxnSp>
      <p:cxnSp>
        <p:nvCxnSpPr>
          <p:cNvPr id="53262" name="AutoShape 17"/>
          <p:cNvCxnSpPr>
            <a:cxnSpLocks noChangeShapeType="1"/>
            <a:endCxn id="53258" idx="1"/>
          </p:cNvCxnSpPr>
          <p:nvPr/>
        </p:nvCxnSpPr>
        <p:spPr bwMode="auto">
          <a:xfrm flipV="1">
            <a:off x="4067175" y="3530600"/>
            <a:ext cx="863600" cy="33338"/>
          </a:xfrm>
          <a:prstGeom prst="straightConnector1">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cxnSp>
      <p:sp>
        <p:nvSpPr>
          <p:cNvPr id="53263" name="Text Box 18"/>
          <p:cNvSpPr txBox="1">
            <a:spLocks noChangeArrowheads="1"/>
          </p:cNvSpPr>
          <p:nvPr/>
        </p:nvSpPr>
        <p:spPr bwMode="auto">
          <a:xfrm>
            <a:off x="6704013" y="2236788"/>
            <a:ext cx="1944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chemeClr val="tx1">
                    <a:lumMod val="50000"/>
                    <a:lumOff val="50000"/>
                  </a:schemeClr>
                </a:solidFill>
              </a:rPr>
              <a:t>Léčba je lepší</a:t>
            </a:r>
          </a:p>
        </p:txBody>
      </p:sp>
      <p:sp>
        <p:nvSpPr>
          <p:cNvPr id="53264" name="Text Box 19"/>
          <p:cNvSpPr txBox="1">
            <a:spLocks noChangeArrowheads="1"/>
          </p:cNvSpPr>
          <p:nvPr/>
        </p:nvSpPr>
        <p:spPr bwMode="auto">
          <a:xfrm>
            <a:off x="6688138" y="3327400"/>
            <a:ext cx="1944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chemeClr val="tx1">
                    <a:lumMod val="50000"/>
                    <a:lumOff val="50000"/>
                  </a:schemeClr>
                </a:solidFill>
              </a:rPr>
              <a:t>Bez efektu</a:t>
            </a:r>
          </a:p>
        </p:txBody>
      </p:sp>
      <p:sp>
        <p:nvSpPr>
          <p:cNvPr id="53265" name="Text Box 20"/>
          <p:cNvSpPr txBox="1">
            <a:spLocks noChangeArrowheads="1"/>
          </p:cNvSpPr>
          <p:nvPr/>
        </p:nvSpPr>
        <p:spPr bwMode="auto">
          <a:xfrm>
            <a:off x="6691313" y="4306888"/>
            <a:ext cx="1944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chemeClr val="tx1">
                    <a:lumMod val="50000"/>
                    <a:lumOff val="50000"/>
                  </a:schemeClr>
                </a:solidFill>
              </a:rPr>
              <a:t>Léčba je horší</a:t>
            </a:r>
          </a:p>
        </p:txBody>
      </p:sp>
      <p:sp>
        <p:nvSpPr>
          <p:cNvPr id="53266" name="Text Box 21"/>
          <p:cNvSpPr txBox="1">
            <a:spLocks noChangeArrowheads="1"/>
          </p:cNvSpPr>
          <p:nvPr/>
        </p:nvSpPr>
        <p:spPr bwMode="auto">
          <a:xfrm>
            <a:off x="468313" y="5300663"/>
            <a:ext cx="828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800" dirty="0">
                <a:solidFill>
                  <a:schemeClr val="tx1">
                    <a:lumMod val="50000"/>
                    <a:lumOff val="50000"/>
                  </a:schemeClr>
                </a:solidFill>
              </a:rPr>
              <a:t>Interval spolehlivosti (např. pro HR=0,68: 0,42-0,88) nesmí obsahovat hodnotu 1 aby byl výsledek statisticky signifikantní. </a:t>
            </a:r>
          </a:p>
        </p:txBody>
      </p:sp>
    </p:spTree>
    <p:extLst>
      <p:ext uri="{BB962C8B-B14F-4D97-AF65-F5344CB8AC3E}">
        <p14:creationId xmlns:p14="http://schemas.microsoft.com/office/powerpoint/2010/main" val="4311390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22436" t="17263" r="24102" b="13089"/>
          <a:stretch/>
        </p:blipFill>
        <p:spPr>
          <a:xfrm>
            <a:off x="548422" y="304799"/>
            <a:ext cx="8196995" cy="5739863"/>
          </a:xfrm>
          <a:prstGeom prst="rect">
            <a:avLst/>
          </a:prstGeom>
        </p:spPr>
      </p:pic>
    </p:spTree>
    <p:extLst>
      <p:ext uri="{BB962C8B-B14F-4D97-AF65-F5344CB8AC3E}">
        <p14:creationId xmlns:p14="http://schemas.microsoft.com/office/powerpoint/2010/main" val="8718533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srcRect l="22693" t="12254" r="23845" b="17382"/>
          <a:stretch/>
        </p:blipFill>
        <p:spPr>
          <a:xfrm>
            <a:off x="449183" y="225071"/>
            <a:ext cx="8351917" cy="5908431"/>
          </a:xfrm>
          <a:prstGeom prst="rect">
            <a:avLst/>
          </a:prstGeom>
        </p:spPr>
      </p:pic>
    </p:spTree>
    <p:extLst>
      <p:ext uri="{BB962C8B-B14F-4D97-AF65-F5344CB8AC3E}">
        <p14:creationId xmlns:p14="http://schemas.microsoft.com/office/powerpoint/2010/main" val="21297186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22692" t="10346" r="23974" b="20245"/>
          <a:stretch/>
        </p:blipFill>
        <p:spPr>
          <a:xfrm>
            <a:off x="586157" y="304802"/>
            <a:ext cx="8135815" cy="5691159"/>
          </a:xfrm>
          <a:prstGeom prst="rect">
            <a:avLst/>
          </a:prstGeom>
        </p:spPr>
      </p:pic>
    </p:spTree>
    <p:extLst>
      <p:ext uri="{BB962C8B-B14F-4D97-AF65-F5344CB8AC3E}">
        <p14:creationId xmlns:p14="http://schemas.microsoft.com/office/powerpoint/2010/main" val="42827629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srcRect l="22693" t="17740" r="23205" b="11896"/>
          <a:stretch/>
        </p:blipFill>
        <p:spPr>
          <a:xfrm>
            <a:off x="351694" y="164124"/>
            <a:ext cx="8581294" cy="5998771"/>
          </a:xfrm>
          <a:prstGeom prst="rect">
            <a:avLst/>
          </a:prstGeom>
        </p:spPr>
      </p:pic>
    </p:spTree>
    <p:extLst>
      <p:ext uri="{BB962C8B-B14F-4D97-AF65-F5344CB8AC3E}">
        <p14:creationId xmlns:p14="http://schemas.microsoft.com/office/powerpoint/2010/main" val="37596322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2552700" y="2967038"/>
            <a:ext cx="4038600" cy="461962"/>
          </a:xfrm>
          <a:prstGeom prst="rect">
            <a:avLst/>
          </a:prstGeom>
          <a:solidFill>
            <a:schemeClr val="bg1"/>
          </a:solidFill>
          <a:ln w="9525">
            <a:noFill/>
            <a:miter lim="800000"/>
            <a:headEnd/>
            <a:tailEnd/>
          </a:ln>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Tx/>
              <a:buSzPct val="70000"/>
              <a:buFont typeface="Wingdings" pitchFamily="2" charset="2"/>
              <a:buNone/>
            </a:pPr>
            <a:r>
              <a:rPr lang="cs-CZ" altLang="cs-CZ" sz="2400" b="1" dirty="0">
                <a:solidFill>
                  <a:srgbClr val="00B2AF"/>
                </a:solidFill>
              </a:rPr>
              <a:t>SUBGROUP ANALÝZY</a:t>
            </a:r>
            <a:endParaRPr lang="cs-CZ" altLang="cs-CZ" sz="2400" b="1" u="sng" dirty="0">
              <a:solidFill>
                <a:srgbClr val="00B2AF"/>
              </a:solidFill>
            </a:endParaRPr>
          </a:p>
        </p:txBody>
      </p:sp>
    </p:spTree>
    <p:extLst>
      <p:ext uri="{BB962C8B-B14F-4D97-AF65-F5344CB8AC3E}">
        <p14:creationId xmlns:p14="http://schemas.microsoft.com/office/powerpoint/2010/main" val="4074405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8"/>
          <p:cNvSpPr txBox="1">
            <a:spLocks noChangeArrowheads="1"/>
          </p:cNvSpPr>
          <p:nvPr/>
        </p:nvSpPr>
        <p:spPr bwMode="auto">
          <a:xfrm>
            <a:off x="0" y="0"/>
            <a:ext cx="9115425" cy="400110"/>
          </a:xfrm>
          <a:prstGeom prst="rect">
            <a:avLst/>
          </a:prstGeom>
          <a:solidFill>
            <a:schemeClr val="bg1"/>
          </a:solidFill>
          <a:ln w="9525">
            <a:noFill/>
            <a:miter lim="800000"/>
            <a:headEnd/>
            <a:tailEnd/>
          </a:ln>
        </p:spPr>
        <p:txBody>
          <a:bodyPr wrap="square">
            <a:spAutoFit/>
          </a:bodyPr>
          <a:lstStyle>
            <a:defPPr>
              <a:defRPr lang="cs-CZ"/>
            </a:defPPr>
            <a:lvl1pP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Příklad kardiologické studie: Studie ISIS-2</a:t>
            </a:r>
          </a:p>
        </p:txBody>
      </p:sp>
      <p:sp>
        <p:nvSpPr>
          <p:cNvPr id="9" name="Text Box 5"/>
          <p:cNvSpPr txBox="1">
            <a:spLocks noChangeArrowheads="1"/>
          </p:cNvSpPr>
          <p:nvPr/>
        </p:nvSpPr>
        <p:spPr bwMode="auto">
          <a:xfrm>
            <a:off x="192088" y="657225"/>
            <a:ext cx="87598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4"/>
              </a:buBlip>
              <a:defRPr sz="1400">
                <a:solidFill>
                  <a:srgbClr val="010101"/>
                </a:solidFill>
                <a:latin typeface="Arial" charset="0"/>
              </a:defRPr>
            </a:lvl1pPr>
            <a:lvl2pPr marL="800100" indent="-342900" eaLnBrk="0" hangingPunct="0">
              <a:spcBef>
                <a:spcPct val="20000"/>
              </a:spcBef>
              <a:buSzPct val="80000"/>
              <a:buBlip>
                <a:blip r:embed="rId3"/>
              </a:buBlip>
              <a:defRPr sz="1400">
                <a:solidFill>
                  <a:srgbClr val="010101"/>
                </a:solidFill>
                <a:latin typeface="Arial" charset="0"/>
              </a:defRPr>
            </a:lvl2pPr>
            <a:lvl3pPr marL="719138" indent="3175" eaLnBrk="0" hangingPunct="0">
              <a:spcBef>
                <a:spcPct val="20000"/>
              </a:spcBef>
              <a:buSzPct val="120000"/>
              <a:buChar char="•"/>
              <a:defRPr sz="1400">
                <a:solidFill>
                  <a:srgbClr val="010101"/>
                </a:solidFill>
                <a:latin typeface="Arial" charset="0"/>
              </a:defRPr>
            </a:lvl3pPr>
            <a:lvl4pPr marL="1168400" indent="-2667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a:spcBef>
                <a:spcPct val="0"/>
              </a:spcBef>
              <a:buSzPct val="70000"/>
              <a:buFont typeface="Wingdings" pitchFamily="2" charset="2"/>
              <a:buChar char="Ø"/>
            </a:pPr>
            <a:r>
              <a:rPr lang="cs-CZ" altLang="cs-CZ" sz="2000" dirty="0">
                <a:solidFill>
                  <a:schemeClr val="tx1">
                    <a:lumMod val="50000"/>
                    <a:lumOff val="50000"/>
                  </a:schemeClr>
                </a:solidFill>
              </a:rPr>
              <a:t>17 187 pacientů</a:t>
            </a:r>
          </a:p>
          <a:p>
            <a:pPr lvl="1">
              <a:spcBef>
                <a:spcPct val="0"/>
              </a:spcBef>
              <a:buSzPct val="70000"/>
              <a:buFont typeface="Wingdings" pitchFamily="2" charset="2"/>
              <a:buChar char="Ø"/>
            </a:pPr>
            <a:r>
              <a:rPr lang="cs-CZ" altLang="cs-CZ" sz="2000" dirty="0">
                <a:solidFill>
                  <a:schemeClr val="tx1">
                    <a:lumMod val="50000"/>
                    <a:lumOff val="50000"/>
                  </a:schemeClr>
                </a:solidFill>
              </a:rPr>
              <a:t>Význam aspirinu (ASP) a </a:t>
            </a:r>
            <a:r>
              <a:rPr lang="cs-CZ" altLang="cs-CZ" sz="2000" dirty="0" err="1">
                <a:solidFill>
                  <a:schemeClr val="tx1">
                    <a:lumMod val="50000"/>
                    <a:lumOff val="50000"/>
                  </a:schemeClr>
                </a:solidFill>
              </a:rPr>
              <a:t>streptokinázy</a:t>
            </a:r>
            <a:r>
              <a:rPr lang="cs-CZ" altLang="cs-CZ" sz="2000" dirty="0">
                <a:solidFill>
                  <a:schemeClr val="tx1">
                    <a:lumMod val="50000"/>
                    <a:lumOff val="50000"/>
                  </a:schemeClr>
                </a:solidFill>
              </a:rPr>
              <a:t> (SK) </a:t>
            </a:r>
            <a:br>
              <a:rPr lang="cs-CZ" altLang="cs-CZ" sz="2000" dirty="0">
                <a:solidFill>
                  <a:schemeClr val="tx1">
                    <a:lumMod val="50000"/>
                    <a:lumOff val="50000"/>
                  </a:schemeClr>
                </a:solidFill>
              </a:rPr>
            </a:br>
            <a:r>
              <a:rPr lang="cs-CZ" altLang="cs-CZ" sz="2000" dirty="0">
                <a:solidFill>
                  <a:schemeClr val="tx1">
                    <a:lumMod val="50000"/>
                    <a:lumOff val="50000"/>
                  </a:schemeClr>
                </a:solidFill>
              </a:rPr>
              <a:t>pro dlouhodobé přežití po podezření na IM</a:t>
            </a:r>
          </a:p>
          <a:p>
            <a:pPr lvl="1">
              <a:spcBef>
                <a:spcPct val="0"/>
              </a:spcBef>
              <a:buSzPct val="70000"/>
              <a:buFont typeface="Wingdings" pitchFamily="2" charset="2"/>
              <a:buChar char="Ø"/>
            </a:pPr>
            <a:r>
              <a:rPr lang="cs-CZ" altLang="cs-CZ" sz="2000" dirty="0">
                <a:solidFill>
                  <a:schemeClr val="tx1">
                    <a:lumMod val="50000"/>
                    <a:lumOff val="50000"/>
                  </a:schemeClr>
                </a:solidFill>
              </a:rPr>
              <a:t>Studie prokázala (na celém souboru) výrazné snížení mortality </a:t>
            </a:r>
            <a:br>
              <a:rPr lang="cs-CZ" altLang="cs-CZ" sz="2000" dirty="0">
                <a:solidFill>
                  <a:schemeClr val="tx1">
                    <a:lumMod val="50000"/>
                    <a:lumOff val="50000"/>
                  </a:schemeClr>
                </a:solidFill>
              </a:rPr>
            </a:br>
            <a:r>
              <a:rPr lang="cs-CZ" altLang="cs-CZ" sz="2000" dirty="0">
                <a:solidFill>
                  <a:schemeClr val="tx1">
                    <a:lumMod val="50000"/>
                    <a:lumOff val="50000"/>
                  </a:schemeClr>
                </a:solidFill>
              </a:rPr>
              <a:t>při užívání ASP, SK a jejich kombinace </a:t>
            </a:r>
          </a:p>
        </p:txBody>
      </p:sp>
      <p:pic>
        <p:nvPicPr>
          <p:cNvPr id="163843" name="Picture 3"/>
          <p:cNvPicPr>
            <a:picLocks noChangeAspect="1" noChangeArrowheads="1"/>
          </p:cNvPicPr>
          <p:nvPr/>
        </p:nvPicPr>
        <p:blipFill>
          <a:blip r:embed="rId5">
            <a:extLst>
              <a:ext uri="{28A0092B-C50C-407E-A947-70E740481C1C}">
                <a14:useLocalDpi xmlns:a14="http://schemas.microsoft.com/office/drawing/2010/main" val="0"/>
              </a:ext>
            </a:extLst>
          </a:blip>
          <a:srcRect l="28561" t="20264" r="26105" b="10597"/>
          <a:stretch>
            <a:fillRect/>
          </a:stretch>
        </p:blipFill>
        <p:spPr bwMode="auto">
          <a:xfrm>
            <a:off x="-284" y="2370934"/>
            <a:ext cx="5518150" cy="448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Skupina 6"/>
          <p:cNvGrpSpPr/>
          <p:nvPr/>
        </p:nvGrpSpPr>
        <p:grpSpPr>
          <a:xfrm>
            <a:off x="4773976" y="2170879"/>
            <a:ext cx="4245752" cy="3951602"/>
            <a:chOff x="4773976" y="2170879"/>
            <a:chExt cx="4245752" cy="3951602"/>
          </a:xfrm>
        </p:grpSpPr>
        <p:pic>
          <p:nvPicPr>
            <p:cNvPr id="163844" name="Picture 4"/>
            <p:cNvPicPr>
              <a:picLocks noChangeAspect="1" noChangeArrowheads="1"/>
            </p:cNvPicPr>
            <p:nvPr/>
          </p:nvPicPr>
          <p:blipFill rotWithShape="1">
            <a:blip r:embed="rId6"/>
            <a:srcRect l="29910" t="51229" r="40043" b="20755"/>
            <a:stretch/>
          </p:blipFill>
          <p:spPr bwMode="auto">
            <a:xfrm>
              <a:off x="4773976" y="4361944"/>
              <a:ext cx="3540125" cy="1760537"/>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6" name="Text Box 5"/>
            <p:cNvSpPr txBox="1">
              <a:spLocks noChangeArrowheads="1"/>
            </p:cNvSpPr>
            <p:nvPr/>
          </p:nvSpPr>
          <p:spPr bwMode="auto">
            <a:xfrm>
              <a:off x="5922335" y="2170879"/>
              <a:ext cx="3097393" cy="156966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marL="342900" indent="-342900" eaLnBrk="0" hangingPunct="0">
                <a:spcBef>
                  <a:spcPct val="20000"/>
                </a:spcBef>
                <a:buClr>
                  <a:schemeClr val="tx1"/>
                </a:buClr>
                <a:buSzPct val="80000"/>
                <a:buBlip>
                  <a:blip r:embed="rId4"/>
                </a:buBlip>
                <a:defRPr sz="1400">
                  <a:solidFill>
                    <a:srgbClr val="010101"/>
                  </a:solidFill>
                  <a:latin typeface="Arial" charset="0"/>
                </a:defRPr>
              </a:lvl1pPr>
              <a:lvl2pPr marL="800100" indent="-342900" eaLnBrk="0" hangingPunct="0">
                <a:spcBef>
                  <a:spcPct val="20000"/>
                </a:spcBef>
                <a:buSzPct val="80000"/>
                <a:buBlip>
                  <a:blip r:embed="rId3"/>
                </a:buBlip>
                <a:defRPr sz="1400">
                  <a:solidFill>
                    <a:srgbClr val="010101"/>
                  </a:solidFill>
                  <a:latin typeface="Arial" charset="0"/>
                </a:defRPr>
              </a:lvl2pPr>
              <a:lvl3pPr marL="719138" indent="3175" eaLnBrk="0" hangingPunct="0">
                <a:spcBef>
                  <a:spcPct val="20000"/>
                </a:spcBef>
                <a:buSzPct val="120000"/>
                <a:buChar char="•"/>
                <a:defRPr sz="1400">
                  <a:solidFill>
                    <a:srgbClr val="010101"/>
                  </a:solidFill>
                  <a:latin typeface="Arial" charset="0"/>
                </a:defRPr>
              </a:lvl3pPr>
              <a:lvl4pPr marL="1168400" indent="-2667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marL="0" lvl="1" indent="0" algn="ctr">
                <a:spcBef>
                  <a:spcPct val="0"/>
                </a:spcBef>
                <a:buSzPct val="70000"/>
                <a:buNone/>
              </a:pPr>
              <a:r>
                <a:rPr lang="cs-CZ" altLang="cs-CZ" sz="1600" dirty="0">
                  <a:solidFill>
                    <a:schemeClr val="bg1"/>
                  </a:solidFill>
                </a:rPr>
                <a:t>Analýza podskupin podle dne </a:t>
              </a:r>
              <a:br>
                <a:rPr lang="cs-CZ" altLang="cs-CZ" sz="1600" dirty="0">
                  <a:solidFill>
                    <a:schemeClr val="bg1"/>
                  </a:solidFill>
                </a:rPr>
              </a:br>
              <a:r>
                <a:rPr lang="cs-CZ" altLang="cs-CZ" sz="1600" dirty="0">
                  <a:solidFill>
                    <a:schemeClr val="bg1"/>
                  </a:solidFill>
                </a:rPr>
                <a:t>a měsíce narození pacientů ukázala, že ASP a SK nemají vliv na přežití pacientů narozených ve znamení Váhy </a:t>
              </a:r>
              <a:br>
                <a:rPr lang="cs-CZ" altLang="cs-CZ" sz="1600" dirty="0">
                  <a:solidFill>
                    <a:schemeClr val="bg1"/>
                  </a:solidFill>
                </a:rPr>
              </a:br>
              <a:r>
                <a:rPr lang="cs-CZ" altLang="cs-CZ" sz="1600" dirty="0">
                  <a:solidFill>
                    <a:schemeClr val="bg1"/>
                  </a:solidFill>
                </a:rPr>
                <a:t>a Blíženci </a:t>
              </a:r>
            </a:p>
          </p:txBody>
        </p:sp>
        <p:cxnSp>
          <p:nvCxnSpPr>
            <p:cNvPr id="4" name="Přímá spojnice se šipkou 3"/>
            <p:cNvCxnSpPr>
              <a:stCxn id="6" idx="2"/>
              <a:endCxn id="163844" idx="0"/>
            </p:cNvCxnSpPr>
            <p:nvPr/>
          </p:nvCxnSpPr>
          <p:spPr>
            <a:xfrm flipH="1">
              <a:off x="6544039" y="3740539"/>
              <a:ext cx="926993" cy="621405"/>
            </a:xfrm>
            <a:prstGeom prst="straightConnector1">
              <a:avLst/>
            </a:prstGeom>
            <a:ln w="793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355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638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p:cNvSpPr txBox="1">
            <a:spLocks noChangeArrowheads="1"/>
          </p:cNvSpPr>
          <p:nvPr/>
        </p:nvSpPr>
        <p:spPr bwMode="auto">
          <a:xfrm>
            <a:off x="0" y="0"/>
            <a:ext cx="9115425" cy="400110"/>
          </a:xfrm>
          <a:prstGeom prst="rect">
            <a:avLst/>
          </a:prstGeom>
          <a:solidFill>
            <a:schemeClr val="bg1"/>
          </a:solidFill>
          <a:ln w="9525">
            <a:noFill/>
            <a:miter lim="800000"/>
            <a:headEnd/>
            <a:tailEnd/>
          </a:ln>
        </p:spPr>
        <p:txBody>
          <a:bodyPr wrap="square">
            <a:spAutoFit/>
          </a:bodyPr>
          <a:lstStyle>
            <a:defPPr>
              <a:defRPr lang="cs-CZ"/>
            </a:defPPr>
            <a:lvl1pP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Příklady chybných závěrů </a:t>
            </a:r>
            <a:r>
              <a:rPr lang="cs-CZ" altLang="cs-CZ" dirty="0" err="1"/>
              <a:t>subgroup</a:t>
            </a:r>
            <a:r>
              <a:rPr lang="cs-CZ" altLang="cs-CZ" dirty="0"/>
              <a:t> analýz, které byly později vyvráceny</a:t>
            </a:r>
          </a:p>
        </p:txBody>
      </p:sp>
      <p:pic>
        <p:nvPicPr>
          <p:cNvPr id="35843" name="Picture 2"/>
          <p:cNvPicPr>
            <a:picLocks noChangeAspect="1" noChangeArrowheads="1"/>
          </p:cNvPicPr>
          <p:nvPr/>
        </p:nvPicPr>
        <p:blipFill>
          <a:blip r:embed="rId5">
            <a:extLst>
              <a:ext uri="{28A0092B-C50C-407E-A947-70E740481C1C}">
                <a14:useLocalDpi xmlns:a14="http://schemas.microsoft.com/office/drawing/2010/main" val="0"/>
              </a:ext>
            </a:extLst>
          </a:blip>
          <a:srcRect l="5321" t="29253" r="38431" b="10037"/>
          <a:stretch>
            <a:fillRect/>
          </a:stretch>
        </p:blipFill>
        <p:spPr bwMode="auto">
          <a:xfrm>
            <a:off x="1128713" y="882650"/>
            <a:ext cx="6858000" cy="39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718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a:extLst>
              <a:ext uri="{FF2B5EF4-FFF2-40B4-BE49-F238E27FC236}">
                <a16:creationId xmlns:a16="http://schemas.microsoft.com/office/drawing/2014/main" id="{921D39D7-1F49-6396-4953-9AF0805FB53E}"/>
              </a:ext>
            </a:extLst>
          </p:cNvPr>
          <p:cNvSpPr>
            <a:spLocks noGrp="1" noChangeArrowheads="1"/>
          </p:cNvSpPr>
          <p:nvPr>
            <p:ph type="title"/>
          </p:nvPr>
        </p:nvSpPr>
        <p:spPr>
          <a:xfrm>
            <a:off x="-46038" y="1892300"/>
            <a:ext cx="9190038" cy="3352800"/>
          </a:xfrm>
        </p:spPr>
        <p:txBody>
          <a:bodyPr/>
          <a:lstStyle/>
          <a:p>
            <a:pPr algn="ctr">
              <a:defRPr/>
            </a:pPr>
            <a:r>
              <a:rPr lang="cs-CZ" sz="2800" dirty="0">
                <a:solidFill>
                  <a:srgbClr val="00B2AF"/>
                </a:solidFill>
                <a:latin typeface="Arial" pitchFamily="34" charset="0"/>
                <a:cs typeface="Arial" pitchFamily="34" charset="0"/>
              </a:rPr>
              <a:t>Pro správné plánování a interpretaci výsledků </a:t>
            </a:r>
            <a:br>
              <a:rPr lang="cs-CZ" sz="2800" dirty="0">
                <a:solidFill>
                  <a:srgbClr val="00B2AF"/>
                </a:solidFill>
                <a:latin typeface="Arial" pitchFamily="34" charset="0"/>
                <a:cs typeface="Arial" pitchFamily="34" charset="0"/>
              </a:rPr>
            </a:br>
            <a:r>
              <a:rPr lang="cs-CZ" sz="2800" dirty="0">
                <a:solidFill>
                  <a:srgbClr val="00B2AF"/>
                </a:solidFill>
                <a:latin typeface="Arial" pitchFamily="34" charset="0"/>
                <a:cs typeface="Arial" pitchFamily="34" charset="0"/>
              </a:rPr>
              <a:t>klinických studií je potřeba „klinické“ </a:t>
            </a:r>
            <a:br>
              <a:rPr lang="cs-CZ" sz="2800" dirty="0">
                <a:solidFill>
                  <a:srgbClr val="00B2AF"/>
                </a:solidFill>
                <a:latin typeface="Arial" pitchFamily="34" charset="0"/>
                <a:cs typeface="Arial" pitchFamily="34" charset="0"/>
              </a:rPr>
            </a:br>
            <a:r>
              <a:rPr lang="cs-CZ" sz="2800" dirty="0">
                <a:solidFill>
                  <a:srgbClr val="00B2AF"/>
                </a:solidFill>
                <a:latin typeface="Arial" pitchFamily="34" charset="0"/>
                <a:cs typeface="Arial" pitchFamily="34" charset="0"/>
              </a:rPr>
              <a:t>i „statistické“ know-how ale také nenahraditelný </a:t>
            </a:r>
            <a:br>
              <a:rPr lang="cs-CZ" sz="2800" dirty="0">
                <a:solidFill>
                  <a:srgbClr val="00B2AF"/>
                </a:solidFill>
                <a:latin typeface="Arial" pitchFamily="34" charset="0"/>
                <a:cs typeface="Arial" pitchFamily="34" charset="0"/>
              </a:rPr>
            </a:br>
            <a:r>
              <a:rPr lang="cs-CZ" sz="2800" dirty="0">
                <a:solidFill>
                  <a:srgbClr val="00B2AF"/>
                </a:solidFill>
                <a:latin typeface="Arial" pitchFamily="34" charset="0"/>
                <a:cs typeface="Arial" pitchFamily="34" charset="0"/>
              </a:rPr>
              <a:t>zdravý „selský rozum“</a:t>
            </a:r>
            <a:br>
              <a:rPr lang="cs-CZ" sz="2800" b="1" i="1" dirty="0">
                <a:solidFill>
                  <a:srgbClr val="00B2AF"/>
                </a:solidFill>
                <a:effectLst>
                  <a:outerShdw blurRad="38100" dist="38100" dir="2700000" algn="tl">
                    <a:srgbClr val="000000"/>
                  </a:outerShdw>
                </a:effectLst>
                <a:latin typeface="Arial" charset="0"/>
              </a:rPr>
            </a:br>
            <a:endParaRPr lang="cs-CZ" sz="2800" b="1" i="1" dirty="0">
              <a:solidFill>
                <a:srgbClr val="00B2AF"/>
              </a:solidFill>
              <a:effectLst>
                <a:outerShdw blurRad="38100" dist="38100" dir="2700000" algn="tl">
                  <a:srgbClr val="000000"/>
                </a:outerShdw>
              </a:effectLst>
              <a:latin typeface="Arial"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p:cNvSpPr txBox="1">
            <a:spLocks noChangeArrowheads="1"/>
          </p:cNvSpPr>
          <p:nvPr/>
        </p:nvSpPr>
        <p:spPr bwMode="auto">
          <a:xfrm>
            <a:off x="0" y="0"/>
            <a:ext cx="9115425" cy="400110"/>
          </a:xfrm>
          <a:prstGeom prst="rect">
            <a:avLst/>
          </a:prstGeom>
          <a:solidFill>
            <a:schemeClr val="bg1"/>
          </a:solidFill>
          <a:ln w="9525">
            <a:noFill/>
            <a:miter lim="800000"/>
            <a:headEnd/>
            <a:tailEnd/>
          </a:ln>
        </p:spPr>
        <p:txBody>
          <a:bodyPr wrap="square">
            <a:spAutoFit/>
          </a:bodyPr>
          <a:lstStyle>
            <a:defPPr>
              <a:defRPr lang="cs-CZ"/>
            </a:defPPr>
            <a:lvl1pP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a:t>Doporučení pro použití subgroup analýz</a:t>
            </a:r>
          </a:p>
        </p:txBody>
      </p:sp>
      <p:pic>
        <p:nvPicPr>
          <p:cNvPr id="36867" name="Picture 2"/>
          <p:cNvPicPr>
            <a:picLocks noChangeAspect="1" noChangeArrowheads="1"/>
          </p:cNvPicPr>
          <p:nvPr/>
        </p:nvPicPr>
        <p:blipFill>
          <a:blip r:embed="rId5">
            <a:extLst>
              <a:ext uri="{28A0092B-C50C-407E-A947-70E740481C1C}">
                <a14:useLocalDpi xmlns:a14="http://schemas.microsoft.com/office/drawing/2010/main" val="0"/>
              </a:ext>
            </a:extLst>
          </a:blip>
          <a:srcRect l="25116" t="9068" r="33896" b="8746"/>
          <a:stretch>
            <a:fillRect/>
          </a:stretch>
        </p:blipFill>
        <p:spPr bwMode="auto">
          <a:xfrm>
            <a:off x="393700" y="638175"/>
            <a:ext cx="4997450" cy="541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3"/>
          <p:cNvPicPr>
            <a:picLocks noChangeAspect="1" noChangeArrowheads="1"/>
          </p:cNvPicPr>
          <p:nvPr/>
        </p:nvPicPr>
        <p:blipFill>
          <a:blip r:embed="rId6">
            <a:extLst>
              <a:ext uri="{28A0092B-C50C-407E-A947-70E740481C1C}">
                <a14:useLocalDpi xmlns:a14="http://schemas.microsoft.com/office/drawing/2010/main" val="0"/>
              </a:ext>
            </a:extLst>
          </a:blip>
          <a:srcRect l="28896" t="19241" r="46860" b="14880"/>
          <a:stretch>
            <a:fillRect/>
          </a:stretch>
        </p:blipFill>
        <p:spPr bwMode="auto">
          <a:xfrm>
            <a:off x="5678488" y="1174750"/>
            <a:ext cx="2955925" cy="433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0471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1027"/>
          <p:cNvSpPr txBox="1">
            <a:spLocks noChangeArrowheads="1"/>
          </p:cNvSpPr>
          <p:nvPr/>
        </p:nvSpPr>
        <p:spPr bwMode="auto">
          <a:xfrm>
            <a:off x="0" y="542925"/>
            <a:ext cx="5562600" cy="466725"/>
          </a:xfrm>
          <a:prstGeom prst="rect">
            <a:avLst/>
          </a:prstGeom>
          <a:solidFill>
            <a:schemeClr val="bg1"/>
          </a:solidFill>
          <a:ln w="9525">
            <a:noFill/>
            <a:miter lim="800000"/>
            <a:headEnd/>
            <a:tailEnd/>
          </a:ln>
        </p:spPr>
        <p:txBody>
          <a:bodyPr wrap="square">
            <a:spAutoFit/>
          </a:bodyPr>
          <a:lstStyle>
            <a:defPPr>
              <a:defRPr lang="cs-CZ"/>
            </a:defPPr>
            <a:lvl1pPr eaLnBrk="0" hangingPunct="0">
              <a:spcBef>
                <a:spcPct val="20000"/>
              </a:spcBef>
              <a:buClr>
                <a:schemeClr val="tx1"/>
              </a:buClr>
              <a:buSzPct val="70000"/>
              <a:buNone/>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ITT, PP a NRI analýza KH</a:t>
            </a:r>
          </a:p>
        </p:txBody>
      </p:sp>
      <p:sp>
        <p:nvSpPr>
          <p:cNvPr id="102409" name="Text Box 1033"/>
          <p:cNvSpPr txBox="1">
            <a:spLocks noChangeArrowheads="1"/>
          </p:cNvSpPr>
          <p:nvPr/>
        </p:nvSpPr>
        <p:spPr bwMode="auto">
          <a:xfrm>
            <a:off x="80963" y="1136650"/>
            <a:ext cx="8763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Wingdings" pitchFamily="2" charset="2"/>
              <a:buNone/>
            </a:pPr>
            <a:r>
              <a:rPr lang="cs-CZ" altLang="cs-CZ" sz="2200" b="1" u="sng">
                <a:solidFill>
                  <a:schemeClr val="tx1">
                    <a:lumMod val="50000"/>
                    <a:lumOff val="50000"/>
                  </a:schemeClr>
                </a:solidFill>
              </a:rPr>
              <a:t>Intention-to-treat </a:t>
            </a:r>
            <a:r>
              <a:rPr lang="en-US" altLang="cs-CZ" sz="2200" b="1" u="sng">
                <a:solidFill>
                  <a:schemeClr val="tx1">
                    <a:lumMod val="50000"/>
                    <a:lumOff val="50000"/>
                  </a:schemeClr>
                </a:solidFill>
              </a:rPr>
              <a:t>(ITT</a:t>
            </a:r>
            <a:r>
              <a:rPr lang="en-GB" altLang="cs-CZ" sz="2200" b="1" u="sng">
                <a:solidFill>
                  <a:schemeClr val="tx1">
                    <a:lumMod val="50000"/>
                    <a:lumOff val="50000"/>
                  </a:schemeClr>
                </a:solidFill>
              </a:rPr>
              <a:t>)</a:t>
            </a:r>
            <a:r>
              <a:rPr lang="en-GB" altLang="cs-CZ" sz="2200" b="1">
                <a:solidFill>
                  <a:schemeClr val="tx1">
                    <a:lumMod val="50000"/>
                    <a:lumOff val="50000"/>
                  </a:schemeClr>
                </a:solidFill>
              </a:rPr>
              <a:t> </a:t>
            </a:r>
            <a:r>
              <a:rPr lang="cs-CZ" altLang="cs-CZ" sz="2200" b="1">
                <a:solidFill>
                  <a:schemeClr val="tx1">
                    <a:lumMod val="50000"/>
                    <a:lumOff val="50000"/>
                  </a:schemeClr>
                </a:solidFill>
              </a:rPr>
              <a:t>analytický přístup vychází z hodnocení dat všech SH randomizovaných do léčebných skupin bez ohledu na to zda </a:t>
            </a:r>
          </a:p>
          <a:p>
            <a:pPr>
              <a:spcBef>
                <a:spcPct val="0"/>
              </a:spcBef>
              <a:buClrTx/>
              <a:buSzPct val="70000"/>
              <a:buFontTx/>
              <a:buNone/>
            </a:pPr>
            <a:r>
              <a:rPr lang="cs-CZ" altLang="cs-CZ" sz="2200" b="1">
                <a:solidFill>
                  <a:schemeClr val="tx1">
                    <a:lumMod val="50000"/>
                    <a:lumOff val="50000"/>
                  </a:schemeClr>
                </a:solidFill>
              </a:rPr>
              <a:t> - splnily vstupní kriteria KH</a:t>
            </a:r>
          </a:p>
          <a:p>
            <a:pPr>
              <a:spcBef>
                <a:spcPct val="0"/>
              </a:spcBef>
              <a:buClrTx/>
              <a:buSzPct val="70000"/>
              <a:buFontTx/>
              <a:buNone/>
            </a:pPr>
            <a:r>
              <a:rPr lang="cs-CZ" altLang="cs-CZ" sz="2200" b="1">
                <a:solidFill>
                  <a:schemeClr val="tx1">
                    <a:lumMod val="50000"/>
                    <a:lumOff val="50000"/>
                  </a:schemeClr>
                </a:solidFill>
              </a:rPr>
              <a:t> - užívaly přípravek přidělený randomizačním kódem</a:t>
            </a:r>
          </a:p>
          <a:p>
            <a:pPr>
              <a:spcBef>
                <a:spcPct val="0"/>
              </a:spcBef>
              <a:buClrTx/>
              <a:buSzPct val="70000"/>
              <a:buFontTx/>
              <a:buNone/>
            </a:pPr>
            <a:r>
              <a:rPr lang="cs-CZ" altLang="cs-CZ" sz="2200" b="1">
                <a:solidFill>
                  <a:schemeClr val="tx1">
                    <a:lumMod val="50000"/>
                    <a:lumOff val="50000"/>
                  </a:schemeClr>
                </a:solidFill>
              </a:rPr>
              <a:t> - dodržely protokol KH</a:t>
            </a:r>
          </a:p>
          <a:p>
            <a:pPr>
              <a:spcBef>
                <a:spcPct val="0"/>
              </a:spcBef>
              <a:buClrTx/>
              <a:buSzPct val="70000"/>
              <a:buFontTx/>
              <a:buNone/>
            </a:pPr>
            <a:r>
              <a:rPr lang="cs-CZ" altLang="cs-CZ" sz="2200" b="1">
                <a:solidFill>
                  <a:schemeClr val="tx1">
                    <a:lumMod val="50000"/>
                    <a:lumOff val="50000"/>
                  </a:schemeClr>
                </a:solidFill>
              </a:rPr>
              <a:t> - předčasně ukončily účast v KH</a:t>
            </a:r>
            <a:br>
              <a:rPr lang="cs-CZ" altLang="cs-CZ" sz="2200" b="1">
                <a:solidFill>
                  <a:schemeClr val="tx1">
                    <a:lumMod val="50000"/>
                    <a:lumOff val="50000"/>
                  </a:schemeClr>
                </a:solidFill>
              </a:rPr>
            </a:br>
            <a:endParaRPr lang="cs-CZ" altLang="cs-CZ" sz="2200" b="1">
              <a:solidFill>
                <a:schemeClr val="tx1">
                  <a:lumMod val="50000"/>
                  <a:lumOff val="50000"/>
                </a:schemeClr>
              </a:solidFill>
            </a:endParaRPr>
          </a:p>
          <a:p>
            <a:pPr>
              <a:spcBef>
                <a:spcPct val="0"/>
              </a:spcBef>
              <a:buClrTx/>
              <a:buSzPct val="70000"/>
              <a:buFontTx/>
              <a:buNone/>
            </a:pPr>
            <a:endParaRPr lang="en-US" altLang="cs-CZ" sz="2200" b="1">
              <a:solidFill>
                <a:schemeClr val="tx1">
                  <a:lumMod val="50000"/>
                  <a:lumOff val="50000"/>
                </a:schemeClr>
              </a:solidFill>
            </a:endParaRPr>
          </a:p>
          <a:p>
            <a:pPr>
              <a:spcBef>
                <a:spcPct val="0"/>
              </a:spcBef>
              <a:buClrTx/>
              <a:buSzPct val="70000"/>
              <a:buFont typeface="Wingdings" pitchFamily="2" charset="2"/>
              <a:buNone/>
            </a:pPr>
            <a:r>
              <a:rPr lang="en-US" altLang="cs-CZ" sz="2200" b="1" u="sng">
                <a:solidFill>
                  <a:schemeClr val="tx1">
                    <a:lumMod val="50000"/>
                    <a:lumOff val="50000"/>
                  </a:schemeClr>
                </a:solidFill>
              </a:rPr>
              <a:t>Per-protocol </a:t>
            </a:r>
            <a:r>
              <a:rPr lang="en-GB" altLang="cs-CZ" sz="2200" b="1" u="sng">
                <a:solidFill>
                  <a:schemeClr val="tx1">
                    <a:lumMod val="50000"/>
                    <a:lumOff val="50000"/>
                  </a:schemeClr>
                </a:solidFill>
              </a:rPr>
              <a:t>(PP</a:t>
            </a:r>
            <a:r>
              <a:rPr lang="en-US" altLang="cs-CZ" sz="2200" b="1" u="sng">
                <a:solidFill>
                  <a:schemeClr val="tx1">
                    <a:lumMod val="50000"/>
                    <a:lumOff val="50000"/>
                  </a:schemeClr>
                </a:solidFill>
              </a:rPr>
              <a:t>)</a:t>
            </a:r>
            <a:r>
              <a:rPr lang="en-US" altLang="cs-CZ" sz="2200" b="1">
                <a:solidFill>
                  <a:schemeClr val="tx1">
                    <a:lumMod val="50000"/>
                    <a:lumOff val="50000"/>
                  </a:schemeClr>
                </a:solidFill>
              </a:rPr>
              <a:t> </a:t>
            </a:r>
            <a:r>
              <a:rPr lang="cs-CZ" altLang="cs-CZ" sz="2200" b="1">
                <a:solidFill>
                  <a:schemeClr val="tx1">
                    <a:lumMod val="50000"/>
                    <a:lumOff val="50000"/>
                  </a:schemeClr>
                </a:solidFill>
              </a:rPr>
              <a:t>analýza vychází pouze z dat SH u kterých byl v průběhu celého KH dodržen protokol.</a:t>
            </a:r>
          </a:p>
          <a:p>
            <a:pPr>
              <a:spcBef>
                <a:spcPct val="0"/>
              </a:spcBef>
              <a:buClrTx/>
              <a:buSzPct val="70000"/>
              <a:buFont typeface="Wingdings" pitchFamily="2" charset="2"/>
              <a:buNone/>
            </a:pPr>
            <a:endParaRPr lang="cs-CZ" altLang="cs-CZ" sz="2200" b="1">
              <a:solidFill>
                <a:schemeClr val="tx1">
                  <a:lumMod val="50000"/>
                  <a:lumOff val="50000"/>
                </a:schemeClr>
              </a:solidFill>
            </a:endParaRPr>
          </a:p>
          <a:p>
            <a:pPr>
              <a:spcBef>
                <a:spcPct val="0"/>
              </a:spcBef>
              <a:buClrTx/>
              <a:buSzPct val="70000"/>
              <a:buFont typeface="Wingdings" pitchFamily="2" charset="2"/>
              <a:buNone/>
            </a:pPr>
            <a:r>
              <a:rPr lang="cs-CZ" altLang="cs-CZ" sz="2200" b="1">
                <a:solidFill>
                  <a:schemeClr val="tx1">
                    <a:lumMod val="50000"/>
                    <a:lumOff val="50000"/>
                  </a:schemeClr>
                </a:solidFill>
              </a:rPr>
              <a:t>Plán statistických analýz, blind review meeting</a:t>
            </a:r>
          </a:p>
          <a:p>
            <a:pPr>
              <a:spcBef>
                <a:spcPct val="0"/>
              </a:spcBef>
              <a:buClrTx/>
              <a:buSzPct val="70000"/>
              <a:buFont typeface="Wingdings" pitchFamily="2" charset="2"/>
              <a:buNone/>
            </a:pPr>
            <a:endParaRPr lang="cs-CZ" altLang="cs-CZ" sz="2200" b="1" u="sng">
              <a:solidFill>
                <a:schemeClr val="tx1">
                  <a:lumMod val="50000"/>
                  <a:lumOff val="50000"/>
                </a:schemeClr>
              </a:solidFill>
            </a:endParaRPr>
          </a:p>
        </p:txBody>
      </p:sp>
    </p:spTree>
    <p:extLst>
      <p:ext uri="{BB962C8B-B14F-4D97-AF65-F5344CB8AC3E}">
        <p14:creationId xmlns:p14="http://schemas.microsoft.com/office/powerpoint/2010/main" val="460280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09"/>
                                        </p:tgtEl>
                                        <p:attrNameLst>
                                          <p:attrName>style.visibility</p:attrName>
                                        </p:attrNameLst>
                                      </p:cBhvr>
                                      <p:to>
                                        <p:strVal val="visible"/>
                                      </p:to>
                                    </p:set>
                                    <p:animEffect transition="in" filter="randombar(horizontal)">
                                      <p:cBhvr>
                                        <p:cTn id="11" dur="5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P spid="10240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0" y="311150"/>
            <a:ext cx="5562600" cy="461963"/>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cs-CZ"/>
            </a:defPPr>
            <a:lvl1pPr eaLnBrk="0" hangingPunct="0">
              <a:spcBef>
                <a:spcPct val="20000"/>
              </a:spcBef>
              <a:buClr>
                <a:schemeClr val="tx1"/>
              </a:buClr>
              <a:buSzPct val="70000"/>
              <a:buNone/>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a:t>Interim analýza</a:t>
            </a:r>
          </a:p>
        </p:txBody>
      </p:sp>
      <p:grpSp>
        <p:nvGrpSpPr>
          <p:cNvPr id="2" name="Group 11"/>
          <p:cNvGrpSpPr>
            <a:grpSpLocks/>
          </p:cNvGrpSpPr>
          <p:nvPr/>
        </p:nvGrpSpPr>
        <p:grpSpPr bwMode="auto">
          <a:xfrm>
            <a:off x="0" y="782638"/>
            <a:ext cx="8839200" cy="5064125"/>
            <a:chOff x="0" y="768"/>
            <a:chExt cx="5568" cy="3190"/>
          </a:xfrm>
        </p:grpSpPr>
        <p:sp>
          <p:nvSpPr>
            <p:cNvPr id="27657" name="Text Box 6"/>
            <p:cNvSpPr txBox="1">
              <a:spLocks noChangeArrowheads="1"/>
            </p:cNvSpPr>
            <p:nvPr/>
          </p:nvSpPr>
          <p:spPr bwMode="auto">
            <a:xfrm>
              <a:off x="0" y="768"/>
              <a:ext cx="5520"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Pct val="70000"/>
                <a:buFont typeface="Wingdings" pitchFamily="2" charset="2"/>
                <a:buNone/>
              </a:pPr>
              <a:r>
                <a:rPr lang="cs-CZ" altLang="cs-CZ" sz="2200" b="1" u="sng">
                  <a:solidFill>
                    <a:schemeClr val="tx1">
                      <a:lumMod val="50000"/>
                      <a:lumOff val="50000"/>
                    </a:schemeClr>
                  </a:solidFill>
                </a:rPr>
                <a:t>Interim analýza </a:t>
              </a:r>
              <a:r>
                <a:rPr lang="en-US" altLang="cs-CZ" sz="2200" b="1" u="sng">
                  <a:solidFill>
                    <a:schemeClr val="tx1">
                      <a:lumMod val="50000"/>
                      <a:lumOff val="50000"/>
                    </a:schemeClr>
                  </a:solidFill>
                </a:rPr>
                <a:t>(IA</a:t>
              </a:r>
              <a:r>
                <a:rPr lang="en-GB" altLang="cs-CZ" sz="2200" b="1" u="sng">
                  <a:solidFill>
                    <a:schemeClr val="tx1">
                      <a:lumMod val="50000"/>
                      <a:lumOff val="50000"/>
                    </a:schemeClr>
                  </a:solidFill>
                </a:rPr>
                <a:t>)</a:t>
              </a:r>
              <a:r>
                <a:rPr lang="en-US" altLang="cs-CZ" sz="2200" b="1">
                  <a:solidFill>
                    <a:schemeClr val="tx1">
                      <a:lumMod val="50000"/>
                      <a:lumOff val="50000"/>
                    </a:schemeClr>
                  </a:solidFill>
                </a:rPr>
                <a:t> </a:t>
              </a:r>
              <a:r>
                <a:rPr lang="cs-CZ" altLang="cs-CZ" sz="2200" b="1">
                  <a:solidFill>
                    <a:schemeClr val="tx1">
                      <a:lumMod val="50000"/>
                      <a:lumOff val="50000"/>
                    </a:schemeClr>
                  </a:solidFill>
                </a:rPr>
                <a:t>je jednorázové nebo opakované statistické testování primární hypotézy před protokolárně plánovaným ukončením KH. Cílem</a:t>
              </a:r>
              <a:r>
                <a:rPr lang="en-GB" altLang="cs-CZ" sz="2200" b="1">
                  <a:solidFill>
                    <a:schemeClr val="tx1">
                      <a:lumMod val="50000"/>
                      <a:lumOff val="50000"/>
                    </a:schemeClr>
                  </a:solidFill>
                </a:rPr>
                <a:t> IA </a:t>
              </a:r>
              <a:r>
                <a:rPr lang="cs-CZ" altLang="cs-CZ" sz="2200" b="1">
                  <a:solidFill>
                    <a:schemeClr val="tx1">
                      <a:lumMod val="50000"/>
                      <a:lumOff val="50000"/>
                    </a:schemeClr>
                  </a:solidFill>
                </a:rPr>
                <a:t>je zvážit možnost ukončení KH </a:t>
              </a:r>
              <a:br>
                <a:rPr lang="cs-CZ" altLang="cs-CZ" sz="2200" b="1">
                  <a:solidFill>
                    <a:schemeClr val="tx1">
                      <a:lumMod val="50000"/>
                      <a:lumOff val="50000"/>
                    </a:schemeClr>
                  </a:solidFill>
                </a:rPr>
              </a:br>
              <a:r>
                <a:rPr lang="cs-CZ" altLang="cs-CZ" sz="2200" b="1">
                  <a:solidFill>
                    <a:schemeClr val="tx1">
                      <a:lumMod val="50000"/>
                      <a:lumOff val="50000"/>
                    </a:schemeClr>
                  </a:solidFill>
                </a:rPr>
                <a:t>v případě že další pokračování již nepřinese novou informaci.     </a:t>
              </a:r>
            </a:p>
          </p:txBody>
        </p:sp>
        <p:pic>
          <p:nvPicPr>
            <p:cNvPr id="27658" name="Picture 7"/>
            <p:cNvPicPr>
              <a:picLocks noChangeAspect="1" noChangeArrowheads="1"/>
            </p:cNvPicPr>
            <p:nvPr/>
          </p:nvPicPr>
          <p:blipFill>
            <a:blip r:embed="rId5">
              <a:extLst>
                <a:ext uri="{28A0092B-C50C-407E-A947-70E740481C1C}">
                  <a14:useLocalDpi xmlns:a14="http://schemas.microsoft.com/office/drawing/2010/main" val="0"/>
                </a:ext>
              </a:extLst>
            </a:blip>
            <a:srcRect l="25977" t="25337" r="21289" b="5525"/>
            <a:stretch>
              <a:fillRect/>
            </a:stretch>
          </p:blipFill>
          <p:spPr bwMode="auto">
            <a:xfrm>
              <a:off x="1392" y="1769"/>
              <a:ext cx="2304" cy="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7659" name="Rectangle 9"/>
            <p:cNvSpPr>
              <a:spLocks noChangeArrowheads="1"/>
            </p:cNvSpPr>
            <p:nvPr/>
          </p:nvSpPr>
          <p:spPr bwMode="auto">
            <a:xfrm>
              <a:off x="4128" y="2064"/>
              <a:ext cx="144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spcBef>
                  <a:spcPct val="0"/>
                </a:spcBef>
                <a:buClrTx/>
                <a:buSzTx/>
                <a:buFontTx/>
                <a:buNone/>
              </a:pPr>
              <a:r>
                <a:rPr lang="cs-CZ" altLang="cs-CZ" sz="1600" b="1">
                  <a:solidFill>
                    <a:schemeClr val="tx1">
                      <a:lumMod val="50000"/>
                      <a:lumOff val="50000"/>
                    </a:schemeClr>
                  </a:solidFill>
                  <a:cs typeface="Times New Roman" pitchFamily="18" charset="0"/>
                </a:rPr>
                <a:t>O'Brien</a:t>
              </a:r>
              <a:r>
                <a:rPr lang="cs-CZ" altLang="cs-CZ" sz="1600" b="1">
                  <a:solidFill>
                    <a:schemeClr val="tx1">
                      <a:lumMod val="50000"/>
                      <a:lumOff val="50000"/>
                    </a:schemeClr>
                  </a:solidFill>
                </a:rPr>
                <a:t>-Flemming interim monitoring boundaries for the primary endpoint are based on predetermined number of planned interim analysis with overall type error of </a:t>
              </a:r>
              <a:r>
                <a:rPr lang="cs-CZ" altLang="cs-CZ" sz="1600" b="1">
                  <a:solidFill>
                    <a:schemeClr val="tx1">
                      <a:lumMod val="50000"/>
                      <a:lumOff val="50000"/>
                    </a:schemeClr>
                  </a:solidFill>
                  <a:latin typeface="Symbol" pitchFamily="18" charset="2"/>
                </a:rPr>
                <a:t>a</a:t>
              </a:r>
              <a:r>
                <a:rPr lang="cs-CZ" altLang="cs-CZ" sz="1600" b="1">
                  <a:solidFill>
                    <a:schemeClr val="tx1">
                      <a:lumMod val="50000"/>
                      <a:lumOff val="50000"/>
                    </a:schemeClr>
                  </a:solidFill>
                </a:rPr>
                <a:t>=0.05.</a:t>
              </a:r>
              <a:endParaRPr lang="cs-CZ" altLang="cs-CZ" sz="1600">
                <a:solidFill>
                  <a:schemeClr val="tx1">
                    <a:lumMod val="50000"/>
                    <a:lumOff val="50000"/>
                  </a:schemeClr>
                </a:solidFill>
              </a:endParaRPr>
            </a:p>
            <a:p>
              <a:pPr>
                <a:spcBef>
                  <a:spcPct val="0"/>
                </a:spcBef>
                <a:buClrTx/>
                <a:buSzTx/>
                <a:buFontTx/>
                <a:buNone/>
              </a:pPr>
              <a:endParaRPr lang="cs-CZ" altLang="cs-CZ" sz="1600">
                <a:solidFill>
                  <a:schemeClr val="tx1">
                    <a:lumMod val="50000"/>
                    <a:lumOff val="50000"/>
                  </a:schemeClr>
                </a:solidFill>
              </a:endParaRPr>
            </a:p>
            <a:p>
              <a:pPr>
                <a:spcBef>
                  <a:spcPct val="0"/>
                </a:spcBef>
                <a:buClrTx/>
                <a:buSzTx/>
                <a:buFontTx/>
                <a:buNone/>
              </a:pPr>
              <a:endParaRPr lang="cs-CZ" altLang="cs-CZ" sz="1600">
                <a:solidFill>
                  <a:schemeClr val="tx1">
                    <a:lumMod val="50000"/>
                    <a:lumOff val="50000"/>
                  </a:schemeClr>
                </a:solidFill>
              </a:endParaRPr>
            </a:p>
            <a:p>
              <a:pPr>
                <a:spcBef>
                  <a:spcPct val="0"/>
                </a:spcBef>
                <a:buClrTx/>
                <a:buSzTx/>
                <a:buFontTx/>
                <a:buNone/>
              </a:pPr>
              <a:endParaRPr lang="cs-CZ" altLang="cs-CZ" sz="1600">
                <a:solidFill>
                  <a:schemeClr val="tx1">
                    <a:lumMod val="50000"/>
                    <a:lumOff val="50000"/>
                  </a:schemeClr>
                </a:solidFill>
              </a:endParaRPr>
            </a:p>
          </p:txBody>
        </p:sp>
        <p:sp>
          <p:nvSpPr>
            <p:cNvPr id="27660" name="AutoShape 10"/>
            <p:cNvSpPr>
              <a:spLocks noChangeArrowheads="1"/>
            </p:cNvSpPr>
            <p:nvPr/>
          </p:nvSpPr>
          <p:spPr bwMode="auto">
            <a:xfrm>
              <a:off x="3792" y="2496"/>
              <a:ext cx="240" cy="480"/>
            </a:xfrm>
            <a:prstGeom prst="left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endParaRPr lang="cs-CZ" altLang="cs-CZ" sz="1800">
                <a:solidFill>
                  <a:schemeClr val="tx1">
                    <a:lumMod val="50000"/>
                    <a:lumOff val="50000"/>
                  </a:schemeClr>
                </a:solidFill>
              </a:endParaRPr>
            </a:p>
          </p:txBody>
        </p:sp>
      </p:grpSp>
    </p:spTree>
    <p:extLst>
      <p:ext uri="{BB962C8B-B14F-4D97-AF65-F5344CB8AC3E}">
        <p14:creationId xmlns:p14="http://schemas.microsoft.com/office/powerpoint/2010/main" val="3977068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0" y="217488"/>
            <a:ext cx="9144000" cy="460375"/>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cs-CZ"/>
            </a:defPPr>
            <a:lvl1pPr eaLnBrk="0" hangingPunct="0">
              <a:spcBef>
                <a:spcPct val="20000"/>
              </a:spcBef>
              <a:buClr>
                <a:schemeClr val="tx1"/>
              </a:buClr>
              <a:buSzPct val="70000"/>
              <a:buNone/>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Sekvenční design</a:t>
            </a:r>
          </a:p>
        </p:txBody>
      </p:sp>
      <p:grpSp>
        <p:nvGrpSpPr>
          <p:cNvPr id="2" name="Group 9"/>
          <p:cNvGrpSpPr>
            <a:grpSpLocks/>
          </p:cNvGrpSpPr>
          <p:nvPr/>
        </p:nvGrpSpPr>
        <p:grpSpPr bwMode="auto">
          <a:xfrm>
            <a:off x="165100" y="1227138"/>
            <a:ext cx="5343525" cy="3806825"/>
            <a:chOff x="104" y="663"/>
            <a:chExt cx="3366" cy="2398"/>
          </a:xfrm>
        </p:grpSpPr>
        <p:sp>
          <p:nvSpPr>
            <p:cNvPr id="29728" name="Text Box 10"/>
            <p:cNvSpPr txBox="1">
              <a:spLocks noChangeArrowheads="1"/>
            </p:cNvSpPr>
            <p:nvPr/>
          </p:nvSpPr>
          <p:spPr bwMode="auto">
            <a:xfrm>
              <a:off x="104" y="911"/>
              <a:ext cx="1497" cy="2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chemeClr val="bg1"/>
                  </a:solidFill>
                </a:rPr>
                <a:t>Sekvenční design</a:t>
              </a:r>
            </a:p>
          </p:txBody>
        </p:sp>
        <p:grpSp>
          <p:nvGrpSpPr>
            <p:cNvPr id="29729" name="Group 11"/>
            <p:cNvGrpSpPr>
              <a:grpSpLocks/>
            </p:cNvGrpSpPr>
            <p:nvPr/>
          </p:nvGrpSpPr>
          <p:grpSpPr bwMode="auto">
            <a:xfrm>
              <a:off x="2018" y="663"/>
              <a:ext cx="1452" cy="2398"/>
              <a:chOff x="2018" y="663"/>
              <a:chExt cx="1452" cy="2398"/>
            </a:xfrm>
          </p:grpSpPr>
          <p:sp>
            <p:nvSpPr>
              <p:cNvPr id="29730" name="Text Box 12"/>
              <p:cNvSpPr txBox="1">
                <a:spLocks noChangeArrowheads="1"/>
              </p:cNvSpPr>
              <p:nvPr/>
            </p:nvSpPr>
            <p:spPr bwMode="auto">
              <a:xfrm>
                <a:off x="2018" y="663"/>
                <a:ext cx="1452" cy="1144"/>
              </a:xfrm>
              <a:prstGeom prst="rect">
                <a:avLst/>
              </a:prstGeom>
              <a:solidFill>
                <a:srgbClr val="FF9900"/>
              </a:solidFill>
              <a:ln w="9525">
                <a:solidFill>
                  <a:schemeClr val="bg1"/>
                </a:solidFill>
                <a:miter lim="800000"/>
                <a:headEnd/>
                <a:tailEnd/>
              </a:ln>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600" u="sng">
                    <a:solidFill>
                      <a:schemeClr val="bg1"/>
                    </a:solidFill>
                  </a:rPr>
                  <a:t>Interim analýza:</a:t>
                </a:r>
                <a:r>
                  <a:rPr lang="cs-CZ" altLang="cs-CZ" sz="1600">
                    <a:solidFill>
                      <a:schemeClr val="bg1"/>
                    </a:solidFill>
                  </a:rPr>
                  <a:t> Rozhodnutí o dalším pokračování studie na základě zhodnocení platnosti vstupních předpokladů </a:t>
                </a:r>
                <a:br>
                  <a:rPr lang="cs-CZ" altLang="cs-CZ" sz="1600">
                    <a:solidFill>
                      <a:schemeClr val="bg1"/>
                    </a:solidFill>
                  </a:rPr>
                </a:br>
                <a:r>
                  <a:rPr lang="cs-CZ" altLang="cs-CZ" sz="1600">
                    <a:solidFill>
                      <a:schemeClr val="bg1"/>
                    </a:solidFill>
                  </a:rPr>
                  <a:t>z dostupných dat</a:t>
                </a:r>
              </a:p>
            </p:txBody>
          </p:sp>
          <p:sp>
            <p:nvSpPr>
              <p:cNvPr id="29731" name="AutoShape 13"/>
              <p:cNvSpPr>
                <a:spLocks noChangeArrowheads="1"/>
              </p:cNvSpPr>
              <p:nvPr/>
            </p:nvSpPr>
            <p:spPr bwMode="auto">
              <a:xfrm rot="1229599">
                <a:off x="2109" y="1975"/>
                <a:ext cx="121" cy="1086"/>
              </a:xfrm>
              <a:prstGeom prst="downArrow">
                <a:avLst>
                  <a:gd name="adj1" fmla="val 50000"/>
                  <a:gd name="adj2" fmla="val 224380"/>
                </a:avLst>
              </a:prstGeom>
              <a:solidFill>
                <a:srgbClr val="FF9900"/>
              </a:solidFill>
              <a:ln w="9525">
                <a:solidFill>
                  <a:schemeClr val="tx1"/>
                </a:solidFill>
                <a:miter lim="800000"/>
                <a:headEnd/>
                <a:tailEnd/>
              </a:ln>
            </p:spPr>
            <p:txBody>
              <a:bodyPr wrap="none" anchor="ct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endParaRPr lang="cs-CZ" altLang="cs-CZ" sz="1800">
                  <a:solidFill>
                    <a:schemeClr val="tx1"/>
                  </a:solidFill>
                </a:endParaRPr>
              </a:p>
            </p:txBody>
          </p:sp>
          <p:sp>
            <p:nvSpPr>
              <p:cNvPr id="29732" name="AutoShape 14"/>
              <p:cNvSpPr>
                <a:spLocks noChangeArrowheads="1"/>
              </p:cNvSpPr>
              <p:nvPr/>
            </p:nvSpPr>
            <p:spPr bwMode="auto">
              <a:xfrm rot="-878497">
                <a:off x="3174" y="1981"/>
                <a:ext cx="136" cy="725"/>
              </a:xfrm>
              <a:prstGeom prst="downArrow">
                <a:avLst>
                  <a:gd name="adj1" fmla="val 50000"/>
                  <a:gd name="adj2" fmla="val 133272"/>
                </a:avLst>
              </a:prstGeom>
              <a:solidFill>
                <a:srgbClr val="FF9900"/>
              </a:solidFill>
              <a:ln w="9525">
                <a:solidFill>
                  <a:schemeClr val="tx1"/>
                </a:solidFill>
                <a:miter lim="800000"/>
                <a:headEnd/>
                <a:tailEnd/>
              </a:ln>
            </p:spPr>
            <p:txBody>
              <a:bodyPr wrap="none" anchor="ct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endParaRPr lang="cs-CZ" altLang="cs-CZ" sz="1800">
                  <a:solidFill>
                    <a:schemeClr val="tx1"/>
                  </a:solidFill>
                </a:endParaRPr>
              </a:p>
            </p:txBody>
          </p:sp>
        </p:grpSp>
      </p:grpSp>
      <p:grpSp>
        <p:nvGrpSpPr>
          <p:cNvPr id="29702" name="Group 15"/>
          <p:cNvGrpSpPr>
            <a:grpSpLocks/>
          </p:cNvGrpSpPr>
          <p:nvPr/>
        </p:nvGrpSpPr>
        <p:grpSpPr bwMode="auto">
          <a:xfrm>
            <a:off x="49213" y="1025525"/>
            <a:ext cx="8988425" cy="5356225"/>
            <a:chOff x="31" y="536"/>
            <a:chExt cx="5662" cy="3374"/>
          </a:xfrm>
        </p:grpSpPr>
        <p:grpSp>
          <p:nvGrpSpPr>
            <p:cNvPr id="29706" name="Group 16"/>
            <p:cNvGrpSpPr>
              <a:grpSpLocks/>
            </p:cNvGrpSpPr>
            <p:nvPr/>
          </p:nvGrpSpPr>
          <p:grpSpPr bwMode="auto">
            <a:xfrm>
              <a:off x="96" y="1480"/>
              <a:ext cx="5369" cy="2430"/>
              <a:chOff x="96" y="1298"/>
              <a:chExt cx="5550" cy="2667"/>
            </a:xfrm>
          </p:grpSpPr>
          <p:sp>
            <p:nvSpPr>
              <p:cNvPr id="29716" name="Text Box 17"/>
              <p:cNvSpPr txBox="1">
                <a:spLocks noChangeArrowheads="1"/>
              </p:cNvSpPr>
              <p:nvPr/>
            </p:nvSpPr>
            <p:spPr bwMode="auto">
              <a:xfrm>
                <a:off x="96" y="3648"/>
                <a:ext cx="42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800" i="1">
                    <a:solidFill>
                      <a:schemeClr val="bg1"/>
                    </a:solidFill>
                  </a:rPr>
                  <a:t>Kalendářní čas, časový průběh náběru pacientů</a:t>
                </a:r>
              </a:p>
            </p:txBody>
          </p:sp>
          <p:sp>
            <p:nvSpPr>
              <p:cNvPr id="29717" name="Text Box 18"/>
              <p:cNvSpPr txBox="1">
                <a:spLocks noChangeArrowheads="1"/>
              </p:cNvSpPr>
              <p:nvPr/>
            </p:nvSpPr>
            <p:spPr bwMode="auto">
              <a:xfrm>
                <a:off x="126" y="3495"/>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600" i="1">
                    <a:solidFill>
                      <a:schemeClr val="bg1"/>
                    </a:solidFill>
                  </a:rPr>
                  <a:t>01/01/2000</a:t>
                </a:r>
              </a:p>
            </p:txBody>
          </p:sp>
          <p:sp>
            <p:nvSpPr>
              <p:cNvPr id="29718" name="Text Box 19"/>
              <p:cNvSpPr txBox="1">
                <a:spLocks noChangeArrowheads="1"/>
              </p:cNvSpPr>
              <p:nvPr/>
            </p:nvSpPr>
            <p:spPr bwMode="auto">
              <a:xfrm>
                <a:off x="1596" y="3486"/>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600" i="1">
                    <a:solidFill>
                      <a:schemeClr val="bg1"/>
                    </a:solidFill>
                  </a:rPr>
                  <a:t>01/01/2002</a:t>
                </a:r>
              </a:p>
            </p:txBody>
          </p:sp>
          <p:sp>
            <p:nvSpPr>
              <p:cNvPr id="29719" name="Text Box 20"/>
              <p:cNvSpPr txBox="1">
                <a:spLocks noChangeArrowheads="1"/>
              </p:cNvSpPr>
              <p:nvPr/>
            </p:nvSpPr>
            <p:spPr bwMode="auto">
              <a:xfrm>
                <a:off x="4542" y="3477"/>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600" i="1">
                    <a:solidFill>
                      <a:schemeClr val="bg1"/>
                    </a:solidFill>
                  </a:rPr>
                  <a:t>31/12/2006</a:t>
                </a:r>
              </a:p>
            </p:txBody>
          </p:sp>
          <p:sp>
            <p:nvSpPr>
              <p:cNvPr id="29720" name="Text Box 21"/>
              <p:cNvSpPr txBox="1">
                <a:spLocks noChangeArrowheads="1"/>
              </p:cNvSpPr>
              <p:nvPr/>
            </p:nvSpPr>
            <p:spPr bwMode="auto">
              <a:xfrm>
                <a:off x="3084" y="3489"/>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600" i="1">
                    <a:solidFill>
                      <a:schemeClr val="bg1"/>
                    </a:solidFill>
                  </a:rPr>
                  <a:t>01/01/2004</a:t>
                </a:r>
              </a:p>
            </p:txBody>
          </p:sp>
          <p:grpSp>
            <p:nvGrpSpPr>
              <p:cNvPr id="29721" name="Group 22"/>
              <p:cNvGrpSpPr>
                <a:grpSpLocks/>
              </p:cNvGrpSpPr>
              <p:nvPr/>
            </p:nvGrpSpPr>
            <p:grpSpPr bwMode="auto">
              <a:xfrm>
                <a:off x="684" y="3408"/>
                <a:ext cx="4361" cy="48"/>
                <a:chOff x="798" y="3408"/>
                <a:chExt cx="4361" cy="48"/>
              </a:xfrm>
            </p:grpSpPr>
            <p:sp>
              <p:nvSpPr>
                <p:cNvPr id="29724" name="Line 23"/>
                <p:cNvSpPr>
                  <a:spLocks noChangeShapeType="1"/>
                </p:cNvSpPr>
                <p:nvPr/>
              </p:nvSpPr>
              <p:spPr bwMode="auto">
                <a:xfrm flipH="1">
                  <a:off x="798" y="3447"/>
                  <a:ext cx="436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5" name="Line 24"/>
                <p:cNvSpPr>
                  <a:spLocks noChangeShapeType="1"/>
                </p:cNvSpPr>
                <p:nvPr/>
              </p:nvSpPr>
              <p:spPr bwMode="auto">
                <a:xfrm>
                  <a:off x="2256" y="3408"/>
                  <a:ext cx="0"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6" name="Line 25"/>
                <p:cNvSpPr>
                  <a:spLocks noChangeShapeType="1"/>
                </p:cNvSpPr>
                <p:nvPr/>
              </p:nvSpPr>
              <p:spPr bwMode="auto">
                <a:xfrm>
                  <a:off x="3744" y="3408"/>
                  <a:ext cx="0"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7" name="Line 26"/>
                <p:cNvSpPr>
                  <a:spLocks noChangeShapeType="1"/>
                </p:cNvSpPr>
                <p:nvPr/>
              </p:nvSpPr>
              <p:spPr bwMode="auto">
                <a:xfrm>
                  <a:off x="5145" y="3408"/>
                  <a:ext cx="0"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29722" name="Freeform 27"/>
              <p:cNvSpPr>
                <a:spLocks/>
              </p:cNvSpPr>
              <p:nvPr/>
            </p:nvSpPr>
            <p:spPr bwMode="auto">
              <a:xfrm>
                <a:off x="702" y="1308"/>
                <a:ext cx="4446" cy="2041"/>
              </a:xfrm>
              <a:custGeom>
                <a:avLst/>
                <a:gdLst>
                  <a:gd name="T0" fmla="*/ 0 w 4446"/>
                  <a:gd name="T1" fmla="*/ 2041 h 2041"/>
                  <a:gd name="T2" fmla="*/ 590 w 4446"/>
                  <a:gd name="T3" fmla="*/ 1950 h 2041"/>
                  <a:gd name="T4" fmla="*/ 1361 w 4446"/>
                  <a:gd name="T5" fmla="*/ 1769 h 2041"/>
                  <a:gd name="T6" fmla="*/ 2495 w 4446"/>
                  <a:gd name="T7" fmla="*/ 1451 h 2041"/>
                  <a:gd name="T8" fmla="*/ 3357 w 4446"/>
                  <a:gd name="T9" fmla="*/ 1043 h 2041"/>
                  <a:gd name="T10" fmla="*/ 4083 w 4446"/>
                  <a:gd name="T11" fmla="*/ 499 h 2041"/>
                  <a:gd name="T12" fmla="*/ 4446 w 4446"/>
                  <a:gd name="T13" fmla="*/ 0 h 2041"/>
                  <a:gd name="T14" fmla="*/ 0 60000 65536"/>
                  <a:gd name="T15" fmla="*/ 0 60000 65536"/>
                  <a:gd name="T16" fmla="*/ 0 60000 65536"/>
                  <a:gd name="T17" fmla="*/ 0 60000 65536"/>
                  <a:gd name="T18" fmla="*/ 0 60000 65536"/>
                  <a:gd name="T19" fmla="*/ 0 60000 65536"/>
                  <a:gd name="T20" fmla="*/ 0 60000 65536"/>
                  <a:gd name="T21" fmla="*/ 0 w 4446"/>
                  <a:gd name="T22" fmla="*/ 0 h 2041"/>
                  <a:gd name="T23" fmla="*/ 4446 w 4446"/>
                  <a:gd name="T24" fmla="*/ 2041 h 20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46" h="2041">
                    <a:moveTo>
                      <a:pt x="0" y="2041"/>
                    </a:moveTo>
                    <a:cubicBezTo>
                      <a:pt x="181" y="2018"/>
                      <a:pt x="363" y="1995"/>
                      <a:pt x="590" y="1950"/>
                    </a:cubicBezTo>
                    <a:cubicBezTo>
                      <a:pt x="817" y="1905"/>
                      <a:pt x="1044" y="1852"/>
                      <a:pt x="1361" y="1769"/>
                    </a:cubicBezTo>
                    <a:cubicBezTo>
                      <a:pt x="1678" y="1686"/>
                      <a:pt x="2162" y="1572"/>
                      <a:pt x="2495" y="1451"/>
                    </a:cubicBezTo>
                    <a:cubicBezTo>
                      <a:pt x="2828" y="1330"/>
                      <a:pt x="3092" y="1202"/>
                      <a:pt x="3357" y="1043"/>
                    </a:cubicBezTo>
                    <a:cubicBezTo>
                      <a:pt x="3622" y="884"/>
                      <a:pt x="3902" y="673"/>
                      <a:pt x="4083" y="499"/>
                    </a:cubicBezTo>
                    <a:cubicBezTo>
                      <a:pt x="4264" y="325"/>
                      <a:pt x="4386" y="83"/>
                      <a:pt x="4446" y="0"/>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23" name="Freeform 28"/>
              <p:cNvSpPr>
                <a:spLocks/>
              </p:cNvSpPr>
              <p:nvPr/>
            </p:nvSpPr>
            <p:spPr bwMode="auto">
              <a:xfrm>
                <a:off x="703" y="1298"/>
                <a:ext cx="4581" cy="2132"/>
              </a:xfrm>
              <a:custGeom>
                <a:avLst/>
                <a:gdLst>
                  <a:gd name="T0" fmla="*/ 0 w 4581"/>
                  <a:gd name="T1" fmla="*/ 2087 h 2132"/>
                  <a:gd name="T2" fmla="*/ 816 w 4581"/>
                  <a:gd name="T3" fmla="*/ 2041 h 2132"/>
                  <a:gd name="T4" fmla="*/ 2676 w 4581"/>
                  <a:gd name="T5" fmla="*/ 1542 h 2132"/>
                  <a:gd name="T6" fmla="*/ 3583 w 4581"/>
                  <a:gd name="T7" fmla="*/ 1134 h 2132"/>
                  <a:gd name="T8" fmla="*/ 4354 w 4581"/>
                  <a:gd name="T9" fmla="*/ 544 h 2132"/>
                  <a:gd name="T10" fmla="*/ 4581 w 4581"/>
                  <a:gd name="T11" fmla="*/ 0 h 2132"/>
                  <a:gd name="T12" fmla="*/ 0 60000 65536"/>
                  <a:gd name="T13" fmla="*/ 0 60000 65536"/>
                  <a:gd name="T14" fmla="*/ 0 60000 65536"/>
                  <a:gd name="T15" fmla="*/ 0 60000 65536"/>
                  <a:gd name="T16" fmla="*/ 0 60000 65536"/>
                  <a:gd name="T17" fmla="*/ 0 60000 65536"/>
                  <a:gd name="T18" fmla="*/ 0 w 4581"/>
                  <a:gd name="T19" fmla="*/ 0 h 2132"/>
                  <a:gd name="T20" fmla="*/ 4581 w 4581"/>
                  <a:gd name="T21" fmla="*/ 2132 h 2132"/>
                </a:gdLst>
                <a:ahLst/>
                <a:cxnLst>
                  <a:cxn ang="T12">
                    <a:pos x="T0" y="T1"/>
                  </a:cxn>
                  <a:cxn ang="T13">
                    <a:pos x="T2" y="T3"/>
                  </a:cxn>
                  <a:cxn ang="T14">
                    <a:pos x="T4" y="T5"/>
                  </a:cxn>
                  <a:cxn ang="T15">
                    <a:pos x="T6" y="T7"/>
                  </a:cxn>
                  <a:cxn ang="T16">
                    <a:pos x="T8" y="T9"/>
                  </a:cxn>
                  <a:cxn ang="T17">
                    <a:pos x="T10" y="T11"/>
                  </a:cxn>
                </a:cxnLst>
                <a:rect l="T18" t="T19" r="T20" b="T21"/>
                <a:pathLst>
                  <a:path w="4581" h="2132">
                    <a:moveTo>
                      <a:pt x="0" y="2087"/>
                    </a:moveTo>
                    <a:cubicBezTo>
                      <a:pt x="185" y="2109"/>
                      <a:pt x="370" y="2132"/>
                      <a:pt x="816" y="2041"/>
                    </a:cubicBezTo>
                    <a:cubicBezTo>
                      <a:pt x="1262" y="1950"/>
                      <a:pt x="2215" y="1693"/>
                      <a:pt x="2676" y="1542"/>
                    </a:cubicBezTo>
                    <a:cubicBezTo>
                      <a:pt x="3137" y="1391"/>
                      <a:pt x="3303" y="1300"/>
                      <a:pt x="3583" y="1134"/>
                    </a:cubicBezTo>
                    <a:cubicBezTo>
                      <a:pt x="3863" y="968"/>
                      <a:pt x="4188" y="733"/>
                      <a:pt x="4354" y="544"/>
                    </a:cubicBezTo>
                    <a:cubicBezTo>
                      <a:pt x="4520" y="355"/>
                      <a:pt x="4543" y="91"/>
                      <a:pt x="4581"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nvGrpSpPr>
            <p:cNvPr id="29707" name="Group 29"/>
            <p:cNvGrpSpPr>
              <a:grpSpLocks/>
            </p:cNvGrpSpPr>
            <p:nvPr/>
          </p:nvGrpSpPr>
          <p:grpSpPr bwMode="auto">
            <a:xfrm>
              <a:off x="31" y="2341"/>
              <a:ext cx="1452" cy="944"/>
              <a:chOff x="-4" y="2251"/>
              <a:chExt cx="1452" cy="944"/>
            </a:xfrm>
          </p:grpSpPr>
          <p:sp>
            <p:nvSpPr>
              <p:cNvPr id="29714" name="Text Box 30"/>
              <p:cNvSpPr txBox="1">
                <a:spLocks noChangeArrowheads="1"/>
              </p:cNvSpPr>
              <p:nvPr/>
            </p:nvSpPr>
            <p:spPr bwMode="auto">
              <a:xfrm>
                <a:off x="-4" y="2251"/>
                <a:ext cx="1452" cy="679"/>
              </a:xfrm>
              <a:prstGeom prst="rect">
                <a:avLst/>
              </a:prstGeom>
              <a:solidFill>
                <a:srgbClr val="3366FF"/>
              </a:solidFill>
              <a:ln w="9525">
                <a:solidFill>
                  <a:schemeClr val="bg1"/>
                </a:solidFill>
                <a:miter lim="800000"/>
                <a:headEnd/>
                <a:tailEnd/>
              </a:ln>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600">
                    <a:solidFill>
                      <a:schemeClr val="bg1"/>
                    </a:solidFill>
                  </a:rPr>
                  <a:t>Vstupní předpoklady, odhady o účinnosti experimetnální léčby, definice hypotézy</a:t>
                </a:r>
              </a:p>
            </p:txBody>
          </p:sp>
          <p:sp>
            <p:nvSpPr>
              <p:cNvPr id="29715" name="AutoShape 31"/>
              <p:cNvSpPr>
                <a:spLocks noChangeArrowheads="1"/>
              </p:cNvSpPr>
              <p:nvPr/>
            </p:nvSpPr>
            <p:spPr bwMode="auto">
              <a:xfrm>
                <a:off x="612" y="3013"/>
                <a:ext cx="227" cy="182"/>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endParaRPr lang="cs-CZ" altLang="cs-CZ" sz="1800">
                  <a:solidFill>
                    <a:schemeClr val="tx1"/>
                  </a:solidFill>
                </a:endParaRPr>
              </a:p>
            </p:txBody>
          </p:sp>
        </p:grpSp>
        <p:grpSp>
          <p:nvGrpSpPr>
            <p:cNvPr id="29708" name="Group 32"/>
            <p:cNvGrpSpPr>
              <a:grpSpLocks/>
            </p:cNvGrpSpPr>
            <p:nvPr/>
          </p:nvGrpSpPr>
          <p:grpSpPr bwMode="auto">
            <a:xfrm>
              <a:off x="4241" y="536"/>
              <a:ext cx="1452" cy="944"/>
              <a:chOff x="-4" y="2251"/>
              <a:chExt cx="1452" cy="944"/>
            </a:xfrm>
          </p:grpSpPr>
          <p:sp>
            <p:nvSpPr>
              <p:cNvPr id="29712" name="Text Box 33"/>
              <p:cNvSpPr txBox="1">
                <a:spLocks noChangeArrowheads="1"/>
              </p:cNvSpPr>
              <p:nvPr/>
            </p:nvSpPr>
            <p:spPr bwMode="auto">
              <a:xfrm>
                <a:off x="-4" y="2251"/>
                <a:ext cx="1452" cy="756"/>
              </a:xfrm>
              <a:prstGeom prst="rect">
                <a:avLst/>
              </a:prstGeom>
              <a:solidFill>
                <a:srgbClr val="3366FF"/>
              </a:solidFill>
              <a:ln w="9525">
                <a:solidFill>
                  <a:schemeClr val="bg1"/>
                </a:solidFill>
                <a:miter lim="800000"/>
                <a:headEnd/>
                <a:tailEnd/>
              </a:ln>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ClrTx/>
                  <a:buSzTx/>
                  <a:buFontTx/>
                  <a:buNone/>
                </a:pPr>
                <a:r>
                  <a:rPr lang="cs-CZ" altLang="cs-CZ" sz="1800">
                    <a:solidFill>
                      <a:schemeClr val="bg1"/>
                    </a:solidFill>
                  </a:rPr>
                  <a:t>Závěrečné zhodnocení, ověření platnosti vstupních předpokladů</a:t>
                </a:r>
              </a:p>
            </p:txBody>
          </p:sp>
          <p:sp>
            <p:nvSpPr>
              <p:cNvPr id="29713" name="AutoShape 34"/>
              <p:cNvSpPr>
                <a:spLocks noChangeArrowheads="1"/>
              </p:cNvSpPr>
              <p:nvPr/>
            </p:nvSpPr>
            <p:spPr bwMode="auto">
              <a:xfrm>
                <a:off x="612" y="3013"/>
                <a:ext cx="227" cy="182"/>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endParaRPr lang="cs-CZ" altLang="cs-CZ" sz="1800">
                  <a:solidFill>
                    <a:schemeClr val="tx1"/>
                  </a:solidFill>
                </a:endParaRPr>
              </a:p>
            </p:txBody>
          </p:sp>
        </p:grpSp>
        <p:sp>
          <p:nvSpPr>
            <p:cNvPr id="29709" name="Text Box 35"/>
            <p:cNvSpPr txBox="1">
              <a:spLocks noChangeArrowheads="1"/>
            </p:cNvSpPr>
            <p:nvPr/>
          </p:nvSpPr>
          <p:spPr bwMode="auto">
            <a:xfrm>
              <a:off x="95" y="572"/>
              <a:ext cx="1497" cy="28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chemeClr val="bg1"/>
                  </a:solidFill>
                </a:rPr>
                <a:t>Klasický přístup</a:t>
              </a:r>
            </a:p>
          </p:txBody>
        </p:sp>
        <p:sp>
          <p:nvSpPr>
            <p:cNvPr id="29710" name="Text Box 36"/>
            <p:cNvSpPr txBox="1">
              <a:spLocks noChangeArrowheads="1"/>
            </p:cNvSpPr>
            <p:nvPr/>
          </p:nvSpPr>
          <p:spPr bwMode="auto">
            <a:xfrm>
              <a:off x="3924" y="1706"/>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rgbClr val="FFFF00"/>
                  </a:solidFill>
                </a:rPr>
                <a:t>Placebo</a:t>
              </a:r>
            </a:p>
          </p:txBody>
        </p:sp>
        <p:sp>
          <p:nvSpPr>
            <p:cNvPr id="29711" name="Text Box 37"/>
            <p:cNvSpPr txBox="1">
              <a:spLocks noChangeArrowheads="1"/>
            </p:cNvSpPr>
            <p:nvPr/>
          </p:nvSpPr>
          <p:spPr bwMode="auto">
            <a:xfrm>
              <a:off x="2608" y="3067"/>
              <a:ext cx="18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ClrTx/>
                <a:buSzTx/>
                <a:buFontTx/>
                <a:buNone/>
              </a:pPr>
              <a:r>
                <a:rPr lang="cs-CZ" altLang="cs-CZ" sz="1800">
                  <a:solidFill>
                    <a:srgbClr val="FF3300"/>
                  </a:solidFill>
                </a:rPr>
                <a:t>Experimentální léčba</a:t>
              </a:r>
            </a:p>
          </p:txBody>
        </p:sp>
      </p:grpSp>
    </p:spTree>
    <p:extLst>
      <p:ext uri="{BB962C8B-B14F-4D97-AF65-F5344CB8AC3E}">
        <p14:creationId xmlns:p14="http://schemas.microsoft.com/office/powerpoint/2010/main" val="1498694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4"/>
          <p:cNvSpPr>
            <a:spLocks noChangeArrowheads="1"/>
          </p:cNvSpPr>
          <p:nvPr/>
        </p:nvSpPr>
        <p:spPr bwMode="auto">
          <a:xfrm>
            <a:off x="250825" y="1362075"/>
            <a:ext cx="87137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marL="342900" indent="-22860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eaLnBrk="1" hangingPunct="1">
              <a:buSzTx/>
              <a:buFontTx/>
              <a:buNone/>
            </a:pPr>
            <a:r>
              <a:rPr lang="cs-CZ" altLang="cs-CZ" sz="2800" b="1">
                <a:solidFill>
                  <a:schemeClr val="tx1">
                    <a:lumMod val="50000"/>
                    <a:lumOff val="50000"/>
                  </a:schemeClr>
                </a:solidFill>
              </a:rPr>
              <a:t>Chybné provedení interim analýzy </a:t>
            </a:r>
            <a:r>
              <a:rPr lang="cs-CZ" altLang="cs-CZ" sz="2800" b="1" u="sng">
                <a:solidFill>
                  <a:schemeClr val="tx1">
                    <a:lumMod val="50000"/>
                    <a:lumOff val="50000"/>
                  </a:schemeClr>
                </a:solidFill>
              </a:rPr>
              <a:t>zvyšuje pravděpodobnost falešně pozitivního výsledku studie</a:t>
            </a:r>
            <a:r>
              <a:rPr lang="cs-CZ" altLang="cs-CZ" sz="2800" b="1">
                <a:solidFill>
                  <a:schemeClr val="tx1">
                    <a:lumMod val="50000"/>
                    <a:lumOff val="50000"/>
                  </a:schemeClr>
                </a:solidFill>
              </a:rPr>
              <a:t>, proto se její provedení musí řídit následujícími pravidly:</a:t>
            </a:r>
          </a:p>
          <a:p>
            <a:pPr lvl="1" eaLnBrk="1" hangingPunct="1">
              <a:buSzTx/>
              <a:buFontTx/>
              <a:buNone/>
            </a:pPr>
            <a:endParaRPr lang="cs-CZ" altLang="cs-CZ" sz="2800" b="1">
              <a:solidFill>
                <a:schemeClr val="tx1">
                  <a:lumMod val="50000"/>
                  <a:lumOff val="50000"/>
                </a:schemeClr>
              </a:solidFill>
            </a:endParaRPr>
          </a:p>
          <a:p>
            <a:pPr lvl="1" eaLnBrk="1" hangingPunct="1">
              <a:buSzTx/>
              <a:buFontTx/>
              <a:buChar char="–"/>
            </a:pPr>
            <a:r>
              <a:rPr lang="cs-CZ" altLang="cs-CZ" sz="1800" b="1">
                <a:solidFill>
                  <a:schemeClr val="tx1">
                    <a:lumMod val="50000"/>
                    <a:lumOff val="50000"/>
                  </a:schemeClr>
                </a:solidFill>
              </a:rPr>
              <a:t>Počet a časování plánovaných interim analýz musí být uveden v protokolu studie (tedy před jejím zahájením)</a:t>
            </a:r>
          </a:p>
          <a:p>
            <a:pPr lvl="1" eaLnBrk="1" hangingPunct="1">
              <a:buSzTx/>
              <a:buFontTx/>
              <a:buChar char="–"/>
            </a:pPr>
            <a:endParaRPr lang="cs-CZ" altLang="cs-CZ" sz="1800" b="1">
              <a:solidFill>
                <a:schemeClr val="tx1">
                  <a:lumMod val="50000"/>
                  <a:lumOff val="50000"/>
                </a:schemeClr>
              </a:solidFill>
            </a:endParaRPr>
          </a:p>
          <a:p>
            <a:pPr lvl="1" eaLnBrk="1" hangingPunct="1">
              <a:buSzTx/>
              <a:buFontTx/>
              <a:buChar char="–"/>
            </a:pPr>
            <a:r>
              <a:rPr lang="cs-CZ" altLang="cs-CZ" sz="1800" b="1">
                <a:solidFill>
                  <a:schemeClr val="tx1">
                    <a:lumMod val="50000"/>
                    <a:lumOff val="50000"/>
                  </a:schemeClr>
                </a:solidFill>
              </a:rPr>
              <a:t>Pravidla pro průkaz superiority experimentální léčby jsou přísnější při interim analýze než při závěrečném zhodnocení studie</a:t>
            </a:r>
          </a:p>
        </p:txBody>
      </p:sp>
      <p:sp>
        <p:nvSpPr>
          <p:cNvPr id="30727" name="Text Box 2"/>
          <p:cNvSpPr txBox="1">
            <a:spLocks noChangeArrowheads="1"/>
          </p:cNvSpPr>
          <p:nvPr/>
        </p:nvSpPr>
        <p:spPr bwMode="auto">
          <a:xfrm>
            <a:off x="0" y="217488"/>
            <a:ext cx="9144000" cy="460375"/>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cs-CZ"/>
            </a:defPPr>
            <a:lvl1pPr eaLnBrk="0" hangingPunct="0">
              <a:spcBef>
                <a:spcPct val="20000"/>
              </a:spcBef>
              <a:buClr>
                <a:schemeClr val="tx1"/>
              </a:buClr>
              <a:buSzPct val="70000"/>
              <a:buNone/>
              <a:defRPr sz="2400" b="1">
                <a:solidFill>
                  <a:srgbClr val="00B2AF"/>
                </a:solidFill>
              </a:defRPr>
            </a:lvl1pPr>
            <a:lvl2pPr marL="742950" indent="-285750" eaLnBrk="0" hangingPunct="0">
              <a:spcBef>
                <a:spcPct val="20000"/>
              </a:spcBef>
              <a:buSzPct val="80000"/>
              <a:buBlip>
                <a:blip r:embed="rId4"/>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3"/>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Interim analýza: Pravidla pro použití</a:t>
            </a:r>
          </a:p>
        </p:txBody>
      </p:sp>
    </p:spTree>
    <p:extLst>
      <p:ext uri="{BB962C8B-B14F-4D97-AF65-F5344CB8AC3E}">
        <p14:creationId xmlns:p14="http://schemas.microsoft.com/office/powerpoint/2010/main" val="1749026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2"/>
          <p:cNvSpPr txBox="1">
            <a:spLocks noChangeArrowheads="1"/>
          </p:cNvSpPr>
          <p:nvPr/>
        </p:nvSpPr>
        <p:spPr bwMode="auto">
          <a:xfrm>
            <a:off x="0" y="63500"/>
            <a:ext cx="9144000" cy="461963"/>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l"/>
            <a:r>
              <a:rPr lang="cs-CZ" altLang="cs-CZ"/>
              <a:t>Absolutní a relativní redukce rizika</a:t>
            </a:r>
          </a:p>
        </p:txBody>
      </p:sp>
      <p:sp>
        <p:nvSpPr>
          <p:cNvPr id="59397" name="Text Box 3"/>
          <p:cNvSpPr txBox="1">
            <a:spLocks noChangeArrowheads="1"/>
          </p:cNvSpPr>
          <p:nvPr/>
        </p:nvSpPr>
        <p:spPr bwMode="auto">
          <a:xfrm>
            <a:off x="323850" y="781050"/>
            <a:ext cx="8496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u="sng">
                <a:solidFill>
                  <a:schemeClr val="tx1">
                    <a:lumMod val="50000"/>
                    <a:lumOff val="50000"/>
                  </a:schemeClr>
                </a:solidFill>
              </a:rPr>
              <a:t>Absolutní redukce rizika (ARR)</a:t>
            </a:r>
            <a:endParaRPr lang="cs-CZ" altLang="cs-CZ" sz="1800">
              <a:solidFill>
                <a:schemeClr val="tx1">
                  <a:lumMod val="50000"/>
                  <a:lumOff val="50000"/>
                </a:schemeClr>
              </a:solidFill>
            </a:endParaRPr>
          </a:p>
          <a:p>
            <a:pPr eaLnBrk="1" hangingPunct="1">
              <a:spcBef>
                <a:spcPct val="0"/>
              </a:spcBef>
              <a:buClrTx/>
              <a:buSzTx/>
              <a:buFontTx/>
              <a:buNone/>
            </a:pPr>
            <a:r>
              <a:rPr lang="cs-CZ" altLang="cs-CZ" sz="1800">
                <a:solidFill>
                  <a:schemeClr val="tx1">
                    <a:lumMod val="50000"/>
                    <a:lumOff val="50000"/>
                  </a:schemeClr>
                </a:solidFill>
              </a:rPr>
              <a:t>Tento parametr vyjadřuje pouze rozdíl v absolutní hodnotě rizika negativního výstupu léčby mezi srovnávanými skupinami. Pokud je tedy např. primárním cílem studie prodloužit pětileté celkové přežití pacientů s určitou onkologickou diagnózou a ve skupině A bude absolutní riziko úmrtí do pěti let 10% a ve skupině B 20%, tak absolutní redukce rizika při použití léčby A je 20%-10%, tedy 10%.</a:t>
            </a:r>
          </a:p>
        </p:txBody>
      </p:sp>
      <p:sp>
        <p:nvSpPr>
          <p:cNvPr id="59398" name="Text Box 4"/>
          <p:cNvSpPr txBox="1">
            <a:spLocks noChangeArrowheads="1"/>
          </p:cNvSpPr>
          <p:nvPr/>
        </p:nvSpPr>
        <p:spPr bwMode="auto">
          <a:xfrm>
            <a:off x="468313" y="3887788"/>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u="sng">
                <a:solidFill>
                  <a:schemeClr val="tx1">
                    <a:lumMod val="50000"/>
                    <a:lumOff val="50000"/>
                  </a:schemeClr>
                </a:solidFill>
              </a:rPr>
              <a:t>Relativní redukce rizika (RRR)</a:t>
            </a:r>
            <a:endParaRPr lang="cs-CZ" altLang="cs-CZ" sz="1800">
              <a:solidFill>
                <a:schemeClr val="tx1">
                  <a:lumMod val="50000"/>
                  <a:lumOff val="50000"/>
                </a:schemeClr>
              </a:solidFill>
            </a:endParaRPr>
          </a:p>
          <a:p>
            <a:pPr eaLnBrk="1" hangingPunct="1">
              <a:spcBef>
                <a:spcPct val="0"/>
              </a:spcBef>
              <a:buClrTx/>
              <a:buSzTx/>
              <a:buFontTx/>
              <a:buNone/>
            </a:pPr>
            <a:r>
              <a:rPr lang="cs-CZ" altLang="cs-CZ" sz="1800">
                <a:solidFill>
                  <a:schemeClr val="tx1">
                    <a:lumMod val="50000"/>
                    <a:lumOff val="50000"/>
                  </a:schemeClr>
                </a:solidFill>
              </a:rPr>
              <a:t>Při výpočtu relativní redukce rizika se absolutní hodnoty negativního výstupu léčby neodečítají ale dělí, tedy při použití výše uvedeného příkladu je relativní redukce rizika při použití léčby A 50% (10% / 20% = 0.5 = 50%).</a:t>
            </a:r>
          </a:p>
        </p:txBody>
      </p:sp>
    </p:spTree>
    <p:extLst>
      <p:ext uri="{BB962C8B-B14F-4D97-AF65-F5344CB8AC3E}">
        <p14:creationId xmlns:p14="http://schemas.microsoft.com/office/powerpoint/2010/main" val="15492810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2"/>
          <p:cNvSpPr txBox="1">
            <a:spLocks noChangeArrowheads="1"/>
          </p:cNvSpPr>
          <p:nvPr/>
        </p:nvSpPr>
        <p:spPr bwMode="auto">
          <a:xfrm>
            <a:off x="0" y="63500"/>
            <a:ext cx="9144000" cy="461963"/>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cs-CZ"/>
            </a:defPPr>
            <a:lvl1pP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Number needed to </a:t>
            </a:r>
            <a:r>
              <a:rPr lang="cs-CZ" altLang="cs-CZ" dirty="0" err="1"/>
              <a:t>treat</a:t>
            </a:r>
            <a:endParaRPr lang="cs-CZ" altLang="cs-CZ" dirty="0"/>
          </a:p>
        </p:txBody>
      </p:sp>
      <p:sp>
        <p:nvSpPr>
          <p:cNvPr id="60421" name="Text Box 4"/>
          <p:cNvSpPr txBox="1">
            <a:spLocks noChangeArrowheads="1"/>
          </p:cNvSpPr>
          <p:nvPr/>
        </p:nvSpPr>
        <p:spPr bwMode="auto">
          <a:xfrm>
            <a:off x="395288" y="614363"/>
            <a:ext cx="8424862"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u="sng">
                <a:solidFill>
                  <a:schemeClr val="tx1">
                    <a:lumMod val="50000"/>
                    <a:lumOff val="50000"/>
                  </a:schemeClr>
                </a:solidFill>
              </a:rPr>
              <a:t>Number needed to treat (NNT)</a:t>
            </a:r>
            <a:endParaRPr lang="cs-CZ" altLang="cs-CZ" sz="1800">
              <a:solidFill>
                <a:schemeClr val="tx1">
                  <a:lumMod val="50000"/>
                  <a:lumOff val="50000"/>
                </a:schemeClr>
              </a:solidFill>
            </a:endParaRPr>
          </a:p>
          <a:p>
            <a:pPr eaLnBrk="1" hangingPunct="1">
              <a:spcBef>
                <a:spcPct val="0"/>
              </a:spcBef>
              <a:buClrTx/>
              <a:buSzTx/>
              <a:buFontTx/>
              <a:buNone/>
            </a:pPr>
            <a:r>
              <a:rPr lang="cs-CZ" altLang="cs-CZ" sz="1800">
                <a:solidFill>
                  <a:schemeClr val="tx1">
                    <a:lumMod val="50000"/>
                    <a:lumOff val="50000"/>
                  </a:schemeClr>
                </a:solidFill>
              </a:rPr>
              <a:t>Tento ukazatel je jen jinou formou vyjádření ARR a počítá se jako převrácená hodnota ARR, tedy 1/ARR. Při použití předchozího uvedeného příkladu by tedy hodnota NNT byla 1 / 0.1=10. Tato hodnota se interpretuje jako počet pacientů, které je nutné léčit úspěšnější léčbou abychom zabránili jednomu negativnímu výstupu léčby ve srovnání s méně efektivní léčbou. V našem případě to tedy znamená, že na 10 pacientů léčených léčbou A bude jeden pacient u kterého zabráníme úmrtí do pěti let ve srovnání se situací, kdy jsou všichni pacienti léčeni léčbou B. </a:t>
            </a:r>
          </a:p>
          <a:p>
            <a:pPr eaLnBrk="1" hangingPunct="1">
              <a:spcBef>
                <a:spcPct val="0"/>
              </a:spcBef>
              <a:buClrTx/>
              <a:buSzTx/>
              <a:buFontTx/>
              <a:buNone/>
            </a:pPr>
            <a:endParaRPr lang="cs-CZ" altLang="cs-CZ" sz="1800">
              <a:solidFill>
                <a:schemeClr val="tx1">
                  <a:lumMod val="50000"/>
                  <a:lumOff val="50000"/>
                </a:schemeClr>
              </a:solidFill>
            </a:endParaRPr>
          </a:p>
          <a:p>
            <a:pPr eaLnBrk="1" hangingPunct="1">
              <a:spcBef>
                <a:spcPct val="0"/>
              </a:spcBef>
              <a:buClrTx/>
              <a:buSzTx/>
              <a:buFontTx/>
              <a:buNone/>
            </a:pPr>
            <a:r>
              <a:rPr lang="en-US" altLang="cs-CZ" sz="1600">
                <a:solidFill>
                  <a:schemeClr val="tx1">
                    <a:lumMod val="50000"/>
                    <a:lumOff val="50000"/>
                  </a:schemeClr>
                </a:solidFill>
              </a:rPr>
              <a:t>To gain a rapid picture of the benefit (B) or harm of a given treatment, it is sometimes useful to calculate the number of people that would need to be treated to save or lose one life. That number is simply the reciprocal of the difference in absolute (not relative) risk (R). Considering again the example of thrombolytic therapy for an acute MI, the absolute risk difference is 12% – 9%, or 3% (B), so the number needed to treat (NNT) is 1/0.03 or 33. In the setting of an acute MI, one would need to treat 33 patients with thrombolytic therapy to save one life. On the other hand, the absolute risk difference for an intracranial hemorrhage is 1% (R), so the number needed to harm (NNH) is 1/0.01 or 100. One would need to give 100 patients thrombolytic therapy to cause one fatal intracranial hemorrhage. These simple calculations do not weigh the relative value of the benefit and the harm, but the NNT and the NNH can provide a useful snapshot of benefits and risks.</a:t>
            </a:r>
            <a:endParaRPr lang="cs-CZ" altLang="cs-CZ" sz="1600">
              <a:solidFill>
                <a:schemeClr val="tx1">
                  <a:lumMod val="50000"/>
                  <a:lumOff val="50000"/>
                </a:schemeClr>
              </a:solidFill>
            </a:endParaRPr>
          </a:p>
        </p:txBody>
      </p:sp>
    </p:spTree>
    <p:extLst>
      <p:ext uri="{BB962C8B-B14F-4D97-AF65-F5344CB8AC3E}">
        <p14:creationId xmlns:p14="http://schemas.microsoft.com/office/powerpoint/2010/main" val="125359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2552700" y="2967038"/>
            <a:ext cx="4038600" cy="461962"/>
          </a:xfrm>
          <a:prstGeom prst="rect">
            <a:avLst/>
          </a:prstGeom>
          <a:solidFill>
            <a:schemeClr val="bg1"/>
          </a:solidFill>
          <a:ln w="9525">
            <a:noFill/>
            <a:miter lim="800000"/>
            <a:headEnd/>
            <a:tailEnd/>
          </a:ln>
        </p:spPr>
        <p:txBody>
          <a:bodyPr>
            <a:spAutoFit/>
          </a:bodyPr>
          <a:lstStyle>
            <a:lvl1pPr eaLnBrk="0" hangingPunct="0">
              <a:spcBef>
                <a:spcPct val="20000"/>
              </a:spcBef>
              <a:buClr>
                <a:schemeClr val="tx1"/>
              </a:buClr>
              <a:buSzPct val="80000"/>
              <a:buBlip>
                <a:blip r:embed="rId3"/>
              </a:buBlip>
              <a:defRPr sz="1400">
                <a:solidFill>
                  <a:srgbClr val="010101"/>
                </a:solidFill>
                <a:latin typeface="Arial" charset="0"/>
              </a:defRPr>
            </a:lvl1pPr>
            <a:lvl2pPr marL="742950" indent="-285750" eaLnBrk="0" hangingPunct="0">
              <a:spcBef>
                <a:spcPct val="20000"/>
              </a:spcBef>
              <a:buSzPct val="80000"/>
              <a:buBlip>
                <a:blip r:embed="rId4"/>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Tx/>
              <a:buSzPct val="70000"/>
              <a:buFont typeface="Wingdings" pitchFamily="2" charset="2"/>
              <a:buNone/>
            </a:pPr>
            <a:r>
              <a:rPr lang="cs-CZ" altLang="cs-CZ" sz="2400" b="1" dirty="0">
                <a:solidFill>
                  <a:srgbClr val="00B2AF"/>
                </a:solidFill>
              </a:rPr>
              <a:t>KONCEPT P-VALUE</a:t>
            </a:r>
            <a:endParaRPr lang="cs-CZ" altLang="cs-CZ" sz="2400" b="1" u="sng" dirty="0">
              <a:solidFill>
                <a:srgbClr val="00B2AF"/>
              </a:solidFill>
            </a:endParaRPr>
          </a:p>
        </p:txBody>
      </p:sp>
    </p:spTree>
    <p:extLst>
      <p:ext uri="{BB962C8B-B14F-4D97-AF65-F5344CB8AC3E}">
        <p14:creationId xmlns:p14="http://schemas.microsoft.com/office/powerpoint/2010/main" val="4274969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
          <p:cNvSpPr txBox="1">
            <a:spLocks noChangeArrowheads="1"/>
          </p:cNvSpPr>
          <p:nvPr/>
        </p:nvSpPr>
        <p:spPr bwMode="auto">
          <a:xfrm>
            <a:off x="14288" y="1312863"/>
            <a:ext cx="9129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marL="800100" indent="-342900" eaLnBrk="0" hangingPunct="0">
              <a:spcBef>
                <a:spcPct val="20000"/>
              </a:spcBef>
              <a:buSzPct val="80000"/>
              <a:buBlip>
                <a:blip r:embed="rId4"/>
              </a:buBlip>
              <a:defRPr sz="1400">
                <a:solidFill>
                  <a:srgbClr val="010101"/>
                </a:solidFill>
                <a:latin typeface="Arial" charset="0"/>
              </a:defRPr>
            </a:lvl2pPr>
            <a:lvl3pPr marL="719138" indent="3175" eaLnBrk="0" hangingPunct="0">
              <a:spcBef>
                <a:spcPct val="20000"/>
              </a:spcBef>
              <a:buSzPct val="120000"/>
              <a:buChar char="•"/>
              <a:defRPr sz="1400">
                <a:solidFill>
                  <a:srgbClr val="010101"/>
                </a:solidFill>
                <a:latin typeface="Arial" charset="0"/>
              </a:defRPr>
            </a:lvl3pPr>
            <a:lvl4pPr marL="1168400" indent="-2667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a:spcBef>
                <a:spcPct val="0"/>
              </a:spcBef>
              <a:buSzPct val="70000"/>
              <a:buFont typeface="Arial" charset="0"/>
              <a:buChar char="•"/>
            </a:pPr>
            <a:r>
              <a:rPr lang="cs-CZ" altLang="cs-CZ" sz="2400" dirty="0">
                <a:solidFill>
                  <a:schemeClr val="tx1">
                    <a:lumMod val="50000"/>
                    <a:lumOff val="50000"/>
                  </a:schemeClr>
                </a:solidFill>
              </a:rPr>
              <a:t>Co přesně a „laicky“ znamená hladina významnosti „P“, </a:t>
            </a:r>
            <a:br>
              <a:rPr lang="cs-CZ" altLang="cs-CZ" sz="2400" dirty="0">
                <a:solidFill>
                  <a:schemeClr val="tx1">
                    <a:lumMod val="50000"/>
                    <a:lumOff val="50000"/>
                  </a:schemeClr>
                </a:solidFill>
              </a:rPr>
            </a:br>
            <a:r>
              <a:rPr lang="cs-CZ" altLang="cs-CZ" sz="2400" dirty="0">
                <a:solidFill>
                  <a:schemeClr val="tx1">
                    <a:lumMod val="50000"/>
                    <a:lumOff val="50000"/>
                  </a:schemeClr>
                </a:solidFill>
              </a:rPr>
              <a:t>např. </a:t>
            </a:r>
            <a:r>
              <a:rPr lang="cs-CZ" altLang="cs-CZ" sz="2400" dirty="0">
                <a:solidFill>
                  <a:srgbClr val="FF0000"/>
                </a:solidFill>
              </a:rPr>
              <a:t>(p</a:t>
            </a:r>
            <a:r>
              <a:rPr lang="en-US" altLang="cs-CZ" sz="2400" dirty="0">
                <a:solidFill>
                  <a:srgbClr val="FF0000"/>
                </a:solidFill>
              </a:rPr>
              <a:t>&lt;</a:t>
            </a:r>
            <a:r>
              <a:rPr lang="cs-CZ" altLang="cs-CZ" sz="2400" dirty="0">
                <a:solidFill>
                  <a:srgbClr val="FF0000"/>
                </a:solidFill>
              </a:rPr>
              <a:t>0,0001)</a:t>
            </a:r>
            <a:r>
              <a:rPr lang="cs-CZ" altLang="cs-CZ" sz="2400" dirty="0">
                <a:solidFill>
                  <a:schemeClr val="tx1">
                    <a:lumMod val="50000"/>
                    <a:lumOff val="50000"/>
                  </a:schemeClr>
                </a:solidFill>
              </a:rPr>
              <a:t>?</a:t>
            </a:r>
          </a:p>
        </p:txBody>
      </p:sp>
      <p:sp>
        <p:nvSpPr>
          <p:cNvPr id="19" name="Text Box 5"/>
          <p:cNvSpPr txBox="1">
            <a:spLocks noChangeArrowheads="1"/>
          </p:cNvSpPr>
          <p:nvPr/>
        </p:nvSpPr>
        <p:spPr bwMode="auto">
          <a:xfrm>
            <a:off x="0" y="2830513"/>
            <a:ext cx="9129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marL="800100" indent="-342900" eaLnBrk="0" hangingPunct="0">
              <a:spcBef>
                <a:spcPct val="20000"/>
              </a:spcBef>
              <a:buSzPct val="80000"/>
              <a:buBlip>
                <a:blip r:embed="rId4"/>
              </a:buBlip>
              <a:defRPr sz="1400">
                <a:solidFill>
                  <a:srgbClr val="010101"/>
                </a:solidFill>
                <a:latin typeface="Arial" charset="0"/>
              </a:defRPr>
            </a:lvl2pPr>
            <a:lvl3pPr marL="719138" indent="3175" eaLnBrk="0" hangingPunct="0">
              <a:spcBef>
                <a:spcPct val="20000"/>
              </a:spcBef>
              <a:buSzPct val="120000"/>
              <a:buChar char="•"/>
              <a:defRPr sz="1400">
                <a:solidFill>
                  <a:srgbClr val="010101"/>
                </a:solidFill>
                <a:latin typeface="Arial" charset="0"/>
              </a:defRPr>
            </a:lvl3pPr>
            <a:lvl4pPr marL="1168400" indent="-2667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a:spcBef>
                <a:spcPct val="0"/>
              </a:spcBef>
              <a:buSzPct val="70000"/>
              <a:buFont typeface="Arial" charset="0"/>
              <a:buChar char="•"/>
            </a:pPr>
            <a:r>
              <a:rPr lang="cs-CZ" altLang="cs-CZ" sz="2400">
                <a:solidFill>
                  <a:schemeClr val="tx1">
                    <a:lumMod val="50000"/>
                    <a:lumOff val="50000"/>
                  </a:schemeClr>
                </a:solidFill>
              </a:rPr>
              <a:t>Jak je zvolen počet pacientů potřebných pro zařazení </a:t>
            </a:r>
            <a:br>
              <a:rPr lang="cs-CZ" altLang="cs-CZ" sz="2400">
                <a:solidFill>
                  <a:schemeClr val="tx1">
                    <a:lumMod val="50000"/>
                    <a:lumOff val="50000"/>
                  </a:schemeClr>
                </a:solidFill>
              </a:rPr>
            </a:br>
            <a:r>
              <a:rPr lang="cs-CZ" altLang="cs-CZ" sz="2400">
                <a:solidFill>
                  <a:schemeClr val="tx1">
                    <a:lumMod val="50000"/>
                    <a:lumOff val="50000"/>
                  </a:schemeClr>
                </a:solidFill>
              </a:rPr>
              <a:t>do konkrétní studie?</a:t>
            </a:r>
          </a:p>
        </p:txBody>
      </p:sp>
      <p:sp>
        <p:nvSpPr>
          <p:cNvPr id="20" name="Text Box 5"/>
          <p:cNvSpPr txBox="1">
            <a:spLocks noChangeArrowheads="1"/>
          </p:cNvSpPr>
          <p:nvPr/>
        </p:nvSpPr>
        <p:spPr bwMode="auto">
          <a:xfrm>
            <a:off x="-3175" y="4259263"/>
            <a:ext cx="9129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80000"/>
              <a:buBlip>
                <a:blip r:embed="rId3"/>
              </a:buBlip>
              <a:defRPr sz="1400">
                <a:solidFill>
                  <a:srgbClr val="010101"/>
                </a:solidFill>
                <a:latin typeface="Arial" charset="0"/>
              </a:defRPr>
            </a:lvl1pPr>
            <a:lvl2pPr marL="800100" indent="-342900" eaLnBrk="0" hangingPunct="0">
              <a:spcBef>
                <a:spcPct val="20000"/>
              </a:spcBef>
              <a:buSzPct val="80000"/>
              <a:buBlip>
                <a:blip r:embed="rId4"/>
              </a:buBlip>
              <a:defRPr sz="1400">
                <a:solidFill>
                  <a:srgbClr val="010101"/>
                </a:solidFill>
                <a:latin typeface="Arial" charset="0"/>
              </a:defRPr>
            </a:lvl2pPr>
            <a:lvl3pPr marL="719138" indent="3175" eaLnBrk="0" hangingPunct="0">
              <a:spcBef>
                <a:spcPct val="20000"/>
              </a:spcBef>
              <a:buSzPct val="120000"/>
              <a:buChar char="•"/>
              <a:defRPr sz="1400">
                <a:solidFill>
                  <a:srgbClr val="010101"/>
                </a:solidFill>
                <a:latin typeface="Arial" charset="0"/>
              </a:defRPr>
            </a:lvl3pPr>
            <a:lvl4pPr marL="1168400" indent="-266700" eaLnBrk="0" hangingPunct="0">
              <a:spcBef>
                <a:spcPct val="20000"/>
              </a:spcBef>
              <a:buSzPct val="80000"/>
              <a:buBlip>
                <a:blip r:embed="rId3"/>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lvl="1">
              <a:spcBef>
                <a:spcPct val="0"/>
              </a:spcBef>
              <a:buSzPct val="70000"/>
              <a:buFont typeface="Arial" charset="0"/>
              <a:buChar char="•"/>
            </a:pPr>
            <a:r>
              <a:rPr lang="cs-CZ" altLang="cs-CZ" sz="2400">
                <a:solidFill>
                  <a:schemeClr val="tx1">
                    <a:lumMod val="50000"/>
                    <a:lumOff val="50000"/>
                  </a:schemeClr>
                </a:solidFill>
              </a:rPr>
              <a:t>Je důležitější hladina významnosti, nebo zjištěný rozdíl </a:t>
            </a:r>
            <a:br>
              <a:rPr lang="cs-CZ" altLang="cs-CZ" sz="2400">
                <a:solidFill>
                  <a:schemeClr val="tx1">
                    <a:lumMod val="50000"/>
                    <a:lumOff val="50000"/>
                  </a:schemeClr>
                </a:solidFill>
              </a:rPr>
            </a:br>
            <a:r>
              <a:rPr lang="cs-CZ" altLang="cs-CZ" sz="2400">
                <a:solidFill>
                  <a:schemeClr val="tx1">
                    <a:lumMod val="50000"/>
                    <a:lumOff val="50000"/>
                  </a:schemeClr>
                </a:solidFill>
              </a:rPr>
              <a:t>v účinnosti mezi rameny? </a:t>
            </a:r>
          </a:p>
        </p:txBody>
      </p:sp>
      <p:sp>
        <p:nvSpPr>
          <p:cNvPr id="13317" name="Text Box 8"/>
          <p:cNvSpPr txBox="1">
            <a:spLocks noChangeArrowheads="1"/>
          </p:cNvSpPr>
          <p:nvPr/>
        </p:nvSpPr>
        <p:spPr bwMode="auto">
          <a:xfrm>
            <a:off x="0" y="0"/>
            <a:ext cx="9115425" cy="584200"/>
          </a:xfrm>
          <a:prstGeom prst="rect">
            <a:avLst/>
          </a:prstGeom>
          <a:solidFill>
            <a:schemeClr val="bg1"/>
          </a:solidFill>
          <a:ln w="9525">
            <a:noFill/>
            <a:miter lim="800000"/>
            <a:headEnd/>
            <a:tailEnd/>
          </a:ln>
        </p:spPr>
        <p:txBody>
          <a:bodyPr wrap="square">
            <a:spAutoFit/>
          </a:bodyPr>
          <a:lstStyle>
            <a:defPPr>
              <a:defRPr lang="cs-CZ"/>
            </a:defPPr>
            <a:lvl1pP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4"/>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3"/>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pPr algn="ctr"/>
            <a:r>
              <a:rPr lang="cs-CZ" altLang="cs-CZ" dirty="0"/>
              <a:t>Koncept „P-</a:t>
            </a:r>
            <a:r>
              <a:rPr lang="cs-CZ" altLang="cs-CZ" dirty="0" err="1"/>
              <a:t>value</a:t>
            </a:r>
            <a:r>
              <a:rPr lang="cs-CZ" altLang="cs-CZ" dirty="0"/>
              <a:t>“</a:t>
            </a:r>
          </a:p>
        </p:txBody>
      </p:sp>
    </p:spTree>
    <p:extLst>
      <p:ext uri="{BB962C8B-B14F-4D97-AF65-F5344CB8AC3E}">
        <p14:creationId xmlns:p14="http://schemas.microsoft.com/office/powerpoint/2010/main" val="1613889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grpSp>
        <p:nvGrpSpPr>
          <p:cNvPr id="3" name="Skupina 2"/>
          <p:cNvGrpSpPr>
            <a:grpSpLocks/>
          </p:cNvGrpSpPr>
          <p:nvPr/>
        </p:nvGrpSpPr>
        <p:grpSpPr bwMode="auto">
          <a:xfrm>
            <a:off x="1843088" y="514350"/>
            <a:ext cx="4983162" cy="3133725"/>
            <a:chOff x="1842991" y="514679"/>
            <a:chExt cx="4983126" cy="3133858"/>
          </a:xfrm>
        </p:grpSpPr>
        <p:graphicFrame>
          <p:nvGraphicFramePr>
            <p:cNvPr id="17" name="Diagram 16"/>
            <p:cNvGraphicFramePr/>
            <p:nvPr/>
          </p:nvGraphicFramePr>
          <p:xfrm>
            <a:off x="1842991" y="743336"/>
            <a:ext cx="4983126" cy="2905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342" name="TextovéPole 1"/>
            <p:cNvSpPr txBox="1">
              <a:spLocks noChangeArrowheads="1"/>
            </p:cNvSpPr>
            <p:nvPr/>
          </p:nvSpPr>
          <p:spPr bwMode="auto">
            <a:xfrm>
              <a:off x="3870252" y="514679"/>
              <a:ext cx="712381" cy="36933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grpSp>
      <p:sp>
        <p:nvSpPr>
          <p:cNvPr id="9" name="Obláček 8"/>
          <p:cNvSpPr/>
          <p:nvPr/>
        </p:nvSpPr>
        <p:spPr>
          <a:xfrm>
            <a:off x="127000" y="355600"/>
            <a:ext cx="3122613" cy="1485900"/>
          </a:xfrm>
          <a:prstGeom prst="cloudCallout">
            <a:avLst>
              <a:gd name="adj1" fmla="val 46248"/>
              <a:gd name="adj2" fmla="val 6296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spTree>
    <p:extLst>
      <p:ext uri="{BB962C8B-B14F-4D97-AF65-F5344CB8AC3E}">
        <p14:creationId xmlns:p14="http://schemas.microsoft.com/office/powerpoint/2010/main" val="2170666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7938"/>
            <a:ext cx="9144000" cy="400050"/>
          </a:xfrm>
          <a:prstGeom prst="rect">
            <a:avLst/>
          </a:prstGeom>
          <a:solidFill>
            <a:schemeClr val="bg1"/>
          </a:solidFill>
          <a:ln w="9525">
            <a:noFill/>
            <a:miter lim="800000"/>
            <a:headEnd/>
            <a:tailEnd/>
          </a:ln>
        </p:spPr>
        <p:txBody>
          <a:bodyPr wrap="square">
            <a:spAutoFit/>
          </a:bodyPr>
          <a:lstStyle>
            <a:defPPr>
              <a:defRPr lang="cs-CZ"/>
            </a:defPPr>
            <a:lvl1pPr algn="ctr" eaLnBrk="0" hangingPunct="0">
              <a:spcBef>
                <a:spcPct val="20000"/>
              </a:spcBef>
              <a:buClr>
                <a:schemeClr val="tx1"/>
              </a:buClr>
              <a:buSzPct val="70000"/>
              <a:defRPr sz="2400" b="1">
                <a:solidFill>
                  <a:srgbClr val="00B2AF"/>
                </a:solidFill>
              </a:defRPr>
            </a:lvl1pPr>
            <a:lvl2pPr marL="742950" indent="-285750" eaLnBrk="0" hangingPunct="0">
              <a:spcBef>
                <a:spcPct val="20000"/>
              </a:spcBef>
              <a:buSzPct val="80000"/>
              <a:buBlip>
                <a:blip r:embed="rId3"/>
              </a:buBlip>
              <a:defRPr sz="1400">
                <a:solidFill>
                  <a:srgbClr val="010101"/>
                </a:solidFill>
              </a:defRPr>
            </a:lvl2pPr>
            <a:lvl3pPr marL="1143000" indent="-228600" eaLnBrk="0" hangingPunct="0">
              <a:spcBef>
                <a:spcPct val="20000"/>
              </a:spcBef>
              <a:buSzPct val="120000"/>
              <a:buChar char="•"/>
              <a:defRPr sz="1400">
                <a:solidFill>
                  <a:srgbClr val="010101"/>
                </a:solidFill>
              </a:defRPr>
            </a:lvl3pPr>
            <a:lvl4pPr marL="1600200" indent="-228600" eaLnBrk="0" hangingPunct="0">
              <a:spcBef>
                <a:spcPct val="20000"/>
              </a:spcBef>
              <a:buSzPct val="80000"/>
              <a:buBlip>
                <a:blip r:embed="rId4"/>
              </a:buBlip>
              <a:defRPr sz="1400">
                <a:solidFill>
                  <a:srgbClr val="010101"/>
                </a:solidFill>
              </a:defRPr>
            </a:lvl4pPr>
            <a:lvl5pPr marL="2057400" indent="-228600" eaLnBrk="0" hangingPunct="0">
              <a:spcBef>
                <a:spcPct val="20000"/>
              </a:spcBef>
              <a:buChar char="»"/>
              <a:defRPr sz="1400"/>
            </a:lvl5pPr>
            <a:lvl6pPr marL="2514600" indent="-228600" eaLnBrk="0" fontAlgn="base" hangingPunct="0">
              <a:spcBef>
                <a:spcPct val="20000"/>
              </a:spcBef>
              <a:spcAft>
                <a:spcPct val="0"/>
              </a:spcAft>
              <a:buChar char="»"/>
              <a:defRPr sz="1400"/>
            </a:lvl6pPr>
            <a:lvl7pPr marL="2971800" indent="-228600" eaLnBrk="0" fontAlgn="base" hangingPunct="0">
              <a:spcBef>
                <a:spcPct val="20000"/>
              </a:spcBef>
              <a:spcAft>
                <a:spcPct val="0"/>
              </a:spcAft>
              <a:buChar char="»"/>
              <a:defRPr sz="1400"/>
            </a:lvl7pPr>
            <a:lvl8pPr marL="3429000" indent="-228600" eaLnBrk="0" fontAlgn="base" hangingPunct="0">
              <a:spcBef>
                <a:spcPct val="20000"/>
              </a:spcBef>
              <a:spcAft>
                <a:spcPct val="0"/>
              </a:spcAft>
              <a:buChar char="»"/>
              <a:defRPr sz="1400"/>
            </a:lvl8pPr>
            <a:lvl9pPr marL="3886200" indent="-228600" eaLnBrk="0" fontAlgn="base" hangingPunct="0">
              <a:spcBef>
                <a:spcPct val="20000"/>
              </a:spcBef>
              <a:spcAft>
                <a:spcPct val="0"/>
              </a:spcAft>
              <a:buChar char="»"/>
              <a:defRPr sz="1400"/>
            </a:lvl9pPr>
          </a:lstStyle>
          <a:p>
            <a:r>
              <a:rPr lang="cs-CZ" altLang="cs-CZ" dirty="0"/>
              <a:t>Modelová klinická studie ověřující účinnost nové léčby</a:t>
            </a:r>
          </a:p>
        </p:txBody>
      </p:sp>
      <p:graphicFrame>
        <p:nvGraphicFramePr>
          <p:cNvPr id="17" name="Diagram 16"/>
          <p:cNvGraphicFramePr/>
          <p:nvPr/>
        </p:nvGraphicFramePr>
        <p:xfrm>
          <a:off x="1842991" y="743336"/>
          <a:ext cx="4983126" cy="2905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láček 8"/>
          <p:cNvSpPr/>
          <p:nvPr/>
        </p:nvSpPr>
        <p:spPr>
          <a:xfrm>
            <a:off x="127000" y="355600"/>
            <a:ext cx="3122613" cy="1485900"/>
          </a:xfrm>
          <a:prstGeom prst="cloudCallout">
            <a:avLst>
              <a:gd name="adj1" fmla="val 40121"/>
              <a:gd name="adj2" fmla="val 5365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Teoretický soubor </a:t>
            </a:r>
            <a:r>
              <a:rPr lang="cs-CZ" sz="1400" b="1" dirty="0"/>
              <a:t>VŠECH</a:t>
            </a:r>
            <a:r>
              <a:rPr lang="cs-CZ" sz="1400" dirty="0"/>
              <a:t> pacientů na světě splňujících vstupní kritéria naší studie</a:t>
            </a:r>
          </a:p>
        </p:txBody>
      </p:sp>
      <p:grpSp>
        <p:nvGrpSpPr>
          <p:cNvPr id="15365" name="Skupina 9"/>
          <p:cNvGrpSpPr>
            <a:grpSpLocks/>
          </p:cNvGrpSpPr>
          <p:nvPr/>
        </p:nvGrpSpPr>
        <p:grpSpPr bwMode="auto">
          <a:xfrm>
            <a:off x="3130550" y="469900"/>
            <a:ext cx="2192338" cy="3284538"/>
            <a:chOff x="3322659" y="1490818"/>
            <a:chExt cx="2190939" cy="3283966"/>
          </a:xfrm>
        </p:grpSpPr>
        <p:cxnSp>
          <p:nvCxnSpPr>
            <p:cNvPr id="14" name="Přímá spojnice 13"/>
            <p:cNvCxnSpPr/>
            <p:nvPr/>
          </p:nvCxnSpPr>
          <p:spPr>
            <a:xfrm>
              <a:off x="4417335" y="1567005"/>
              <a:ext cx="0" cy="291414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368" name="TextovéPole 14"/>
            <p:cNvSpPr txBox="1">
              <a:spLocks noChangeArrowheads="1"/>
            </p:cNvSpPr>
            <p:nvPr/>
          </p:nvSpPr>
          <p:spPr bwMode="auto">
            <a:xfrm>
              <a:off x="3322659" y="4436230"/>
              <a:ext cx="219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r>
                <a:rPr lang="cs-CZ" altLang="cs-CZ" sz="1600">
                  <a:solidFill>
                    <a:srgbClr val="FF0000"/>
                  </a:solidFill>
                </a:rPr>
                <a:t>Randomizace 50:50</a:t>
              </a:r>
            </a:p>
          </p:txBody>
        </p:sp>
        <p:sp>
          <p:nvSpPr>
            <p:cNvPr id="15369" name="TextovéPole 15"/>
            <p:cNvSpPr txBox="1">
              <a:spLocks noChangeArrowheads="1"/>
            </p:cNvSpPr>
            <p:nvPr/>
          </p:nvSpPr>
          <p:spPr bwMode="auto">
            <a:xfrm>
              <a:off x="3420761" y="1501372"/>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sp>
          <p:nvSpPr>
            <p:cNvPr id="15370" name="TextovéPole 17"/>
            <p:cNvSpPr txBox="1">
              <a:spLocks noChangeArrowheads="1"/>
            </p:cNvSpPr>
            <p:nvPr/>
          </p:nvSpPr>
          <p:spPr bwMode="auto">
            <a:xfrm>
              <a:off x="4415090" y="1490818"/>
              <a:ext cx="989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ClrTx/>
                <a:buSzTx/>
                <a:buFontTx/>
                <a:buNone/>
              </a:pPr>
              <a:endParaRPr lang="cs-CZ" altLang="cs-CZ" sz="2400">
                <a:solidFill>
                  <a:srgbClr val="FF0000"/>
                </a:solidFill>
              </a:endParaRPr>
            </a:p>
          </p:txBody>
        </p:sp>
      </p:grpSp>
      <p:sp>
        <p:nvSpPr>
          <p:cNvPr id="15366" name="TextovéPole 10"/>
          <p:cNvSpPr txBox="1">
            <a:spLocks noChangeArrowheads="1"/>
          </p:cNvSpPr>
          <p:nvPr/>
        </p:nvSpPr>
        <p:spPr bwMode="auto">
          <a:xfrm>
            <a:off x="3870325" y="514350"/>
            <a:ext cx="712788"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Blip>
                <a:blip r:embed="rId4"/>
              </a:buBlip>
              <a:defRPr sz="1400">
                <a:solidFill>
                  <a:srgbClr val="010101"/>
                </a:solidFill>
                <a:latin typeface="Arial" charset="0"/>
              </a:defRPr>
            </a:lvl1pPr>
            <a:lvl2pPr marL="742950" indent="-285750" eaLnBrk="0" hangingPunct="0">
              <a:spcBef>
                <a:spcPct val="20000"/>
              </a:spcBef>
              <a:buSzPct val="80000"/>
              <a:buBlip>
                <a:blip r:embed="rId3"/>
              </a:buBlip>
              <a:defRPr sz="1400">
                <a:solidFill>
                  <a:srgbClr val="010101"/>
                </a:solidFill>
                <a:latin typeface="Arial" charset="0"/>
              </a:defRPr>
            </a:lvl2pPr>
            <a:lvl3pPr marL="1143000" indent="-228600" eaLnBrk="0" hangingPunct="0">
              <a:spcBef>
                <a:spcPct val="20000"/>
              </a:spcBef>
              <a:buSzPct val="120000"/>
              <a:buChar char="•"/>
              <a:defRPr sz="1400">
                <a:solidFill>
                  <a:srgbClr val="010101"/>
                </a:solidFill>
                <a:latin typeface="Arial" charset="0"/>
              </a:defRPr>
            </a:lvl3pPr>
            <a:lvl4pPr marL="1600200" indent="-228600" eaLnBrk="0" hangingPunct="0">
              <a:spcBef>
                <a:spcPct val="20000"/>
              </a:spcBef>
              <a:buSzPct val="80000"/>
              <a:buBlip>
                <a:blip r:embed="rId4"/>
              </a:buBlip>
              <a:defRPr sz="1400">
                <a:solidFill>
                  <a:srgbClr val="01010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ClrTx/>
              <a:buSzTx/>
              <a:buFontTx/>
              <a:buNone/>
            </a:pPr>
            <a:r>
              <a:rPr lang="cs-CZ" altLang="cs-CZ" sz="1800">
                <a:solidFill>
                  <a:schemeClr val="bg1"/>
                </a:solidFill>
              </a:rPr>
              <a:t>N=?</a:t>
            </a:r>
          </a:p>
        </p:txBody>
      </p:sp>
    </p:spTree>
    <p:extLst>
      <p:ext uri="{BB962C8B-B14F-4D97-AF65-F5344CB8AC3E}">
        <p14:creationId xmlns:p14="http://schemas.microsoft.com/office/powerpoint/2010/main" val="2089086051"/>
      </p:ext>
    </p:extLst>
  </p:cSld>
  <p:clrMapOvr>
    <a:masterClrMapping/>
  </p:clrMapOvr>
  <p:transition/>
</p:sld>
</file>

<file path=ppt/theme/theme1.xml><?xml version="1.0" encoding="utf-8"?>
<a:theme xmlns:a="http://schemas.openxmlformats.org/drawingml/2006/main" name="ADDS_template">
  <a:themeElements>
    <a:clrScheme name="ADD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DS_templat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D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D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D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D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D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D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D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D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D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D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D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D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nka Sekce">
  <a:themeElements>
    <a:clrScheme name="stranka Sek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anka Sekce">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anka Sek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anka Sek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anka Sek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anka Sek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anka Sek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anka Sek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anka Sek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anka Sek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anka Sek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anka Sek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anka Sek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nka Sek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ADDS_template</Template>
  <TotalTime>0</TotalTime>
  <Words>3083</Words>
  <Application>Microsoft Office PowerPoint</Application>
  <PresentationFormat>On-screen Show (4:3)</PresentationFormat>
  <Paragraphs>456</Paragraphs>
  <Slides>56</Slides>
  <Notes>48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68" baseType="lpstr">
      <vt:lpstr>arial</vt:lpstr>
      <vt:lpstr>arial</vt:lpstr>
      <vt:lpstr>Calibri</vt:lpstr>
      <vt:lpstr>Calibri Light</vt:lpstr>
      <vt:lpstr>Helmet</vt:lpstr>
      <vt:lpstr>inherit</vt:lpstr>
      <vt:lpstr>Symbol</vt:lpstr>
      <vt:lpstr>Times New Roman</vt:lpstr>
      <vt:lpstr>Wingdings</vt:lpstr>
      <vt:lpstr>ADDS_template</vt:lpstr>
      <vt:lpstr>stranka Sekce</vt:lpstr>
      <vt:lpstr>list</vt:lpstr>
      <vt:lpstr>Základy biostatistiky pro ne-statistiky  – jak si připravit a (nechat)  zpracovat data?   Adam Svobodník </vt:lpstr>
      <vt:lpstr>PowerPoint Presentation</vt:lpstr>
      <vt:lpstr>The Duke University scandal </vt:lpstr>
      <vt:lpstr>Paradox současnosti:  Pokrok v technologiích umožňuje komukoliv provádět složité  a sofistikované výpočty (např. data mining). Při absenci znalosti základních statistických technik tak roste riziko: - chybných výsledků  - nebo chybné interpretace správných výsledků </vt:lpstr>
      <vt:lpstr>Pro správné plánování a interpretaci výsledků  klinických studií je potřeba „klinické“  i „statistické“ know-how ale také nenahraditelný  zdravý „selský rozum“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 ovlivňuje velikost vzorku v klinických studiích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GOPAS,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Urbanek</dc:creator>
  <cp:lastModifiedBy>Klara Eichacker</cp:lastModifiedBy>
  <cp:revision>418</cp:revision>
  <dcterms:created xsi:type="dcterms:W3CDTF">2007-11-27T19:55:51Z</dcterms:created>
  <dcterms:modified xsi:type="dcterms:W3CDTF">2022-06-17T06:34:31Z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2022-06-07T08:36:42Z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cffe45bd-d571-4381-b377-17839fdd82c6</vt:lpwstr>
  </property>
  <property fmtid="{D5CDD505-2E9C-101B-9397-08002B2CF9AE}" pid="8" name="MSIP_Label_3c9bec58-8084-492e-8360-0e1cfe36408c_ContentBits">
    <vt:lpwstr>0</vt:lpwstr>
  </property>
</Properties>
</file>